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73"/>
  </p:notesMasterIdLst>
  <p:handoutMasterIdLst>
    <p:handoutMasterId r:id="rId74"/>
  </p:handoutMasterIdLst>
  <p:sldIdLst>
    <p:sldId id="1928" r:id="rId13"/>
    <p:sldId id="1719" r:id="rId14"/>
    <p:sldId id="1939" r:id="rId15"/>
    <p:sldId id="8711" r:id="rId16"/>
    <p:sldId id="8705" r:id="rId17"/>
    <p:sldId id="8710" r:id="rId18"/>
    <p:sldId id="461" r:id="rId19"/>
    <p:sldId id="8706" r:id="rId20"/>
    <p:sldId id="8707" r:id="rId21"/>
    <p:sldId id="458" r:id="rId22"/>
    <p:sldId id="550" r:id="rId23"/>
    <p:sldId id="489" r:id="rId24"/>
    <p:sldId id="1866" r:id="rId25"/>
    <p:sldId id="8708" r:id="rId26"/>
    <p:sldId id="823" r:id="rId27"/>
    <p:sldId id="1938" r:id="rId28"/>
    <p:sldId id="8713" r:id="rId29"/>
    <p:sldId id="822" r:id="rId30"/>
    <p:sldId id="825" r:id="rId31"/>
    <p:sldId id="821" r:id="rId32"/>
    <p:sldId id="815" r:id="rId33"/>
    <p:sldId id="8715" r:id="rId34"/>
    <p:sldId id="1716" r:id="rId35"/>
    <p:sldId id="1717" r:id="rId36"/>
    <p:sldId id="362" r:id="rId37"/>
    <p:sldId id="8712" r:id="rId38"/>
    <p:sldId id="1350" r:id="rId39"/>
    <p:sldId id="1933" r:id="rId40"/>
    <p:sldId id="315" r:id="rId41"/>
    <p:sldId id="388" r:id="rId42"/>
    <p:sldId id="1694" r:id="rId43"/>
    <p:sldId id="1926" r:id="rId44"/>
    <p:sldId id="1906" r:id="rId45"/>
    <p:sldId id="1907" r:id="rId46"/>
    <p:sldId id="1927" r:id="rId47"/>
    <p:sldId id="1849" r:id="rId48"/>
    <p:sldId id="1884" r:id="rId49"/>
    <p:sldId id="1850" r:id="rId50"/>
    <p:sldId id="1720" r:id="rId51"/>
    <p:sldId id="304" r:id="rId52"/>
    <p:sldId id="288" r:id="rId53"/>
    <p:sldId id="319" r:id="rId54"/>
    <p:sldId id="1908" r:id="rId55"/>
    <p:sldId id="1909" r:id="rId56"/>
    <p:sldId id="1901" r:id="rId57"/>
    <p:sldId id="1895" r:id="rId58"/>
    <p:sldId id="1904" r:id="rId59"/>
    <p:sldId id="1923" r:id="rId60"/>
    <p:sldId id="1934" r:id="rId61"/>
    <p:sldId id="318" r:id="rId62"/>
    <p:sldId id="1921" r:id="rId63"/>
    <p:sldId id="1712" r:id="rId64"/>
    <p:sldId id="285" r:id="rId65"/>
    <p:sldId id="1702" r:id="rId66"/>
    <p:sldId id="1509" r:id="rId67"/>
    <p:sldId id="1865" r:id="rId68"/>
    <p:sldId id="8714" r:id="rId69"/>
    <p:sldId id="1867" r:id="rId70"/>
    <p:sldId id="8716" r:id="rId71"/>
    <p:sldId id="8717" r:id="rId72"/>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C8F106-71D7-46E1-B39B-1A4CD0531131}">
          <p14:sldIdLst>
            <p14:sldId id="1928"/>
            <p14:sldId id="1719"/>
            <p14:sldId id="1939"/>
            <p14:sldId id="8711"/>
            <p14:sldId id="8705"/>
            <p14:sldId id="8710"/>
            <p14:sldId id="461"/>
            <p14:sldId id="8706"/>
            <p14:sldId id="8707"/>
            <p14:sldId id="458"/>
            <p14:sldId id="550"/>
            <p14:sldId id="489"/>
            <p14:sldId id="1866"/>
            <p14:sldId id="8708"/>
            <p14:sldId id="823"/>
            <p14:sldId id="1938"/>
            <p14:sldId id="8713"/>
            <p14:sldId id="822"/>
            <p14:sldId id="825"/>
            <p14:sldId id="821"/>
            <p14:sldId id="815"/>
            <p14:sldId id="8715"/>
            <p14:sldId id="1716"/>
            <p14:sldId id="1717"/>
            <p14:sldId id="362"/>
            <p14:sldId id="8712"/>
            <p14:sldId id="1350"/>
            <p14:sldId id="1933"/>
            <p14:sldId id="315"/>
            <p14:sldId id="388"/>
            <p14:sldId id="1694"/>
            <p14:sldId id="1926"/>
            <p14:sldId id="1906"/>
            <p14:sldId id="1907"/>
            <p14:sldId id="1927"/>
            <p14:sldId id="1849"/>
            <p14:sldId id="1884"/>
            <p14:sldId id="1850"/>
            <p14:sldId id="1720"/>
            <p14:sldId id="304"/>
            <p14:sldId id="288"/>
            <p14:sldId id="319"/>
            <p14:sldId id="1908"/>
            <p14:sldId id="1909"/>
            <p14:sldId id="1901"/>
            <p14:sldId id="1895"/>
            <p14:sldId id="1904"/>
            <p14:sldId id="1923"/>
            <p14:sldId id="1934"/>
            <p14:sldId id="318"/>
            <p14:sldId id="1921"/>
            <p14:sldId id="1712"/>
            <p14:sldId id="285"/>
            <p14:sldId id="1702"/>
            <p14:sldId id="1509"/>
          </p14:sldIdLst>
        </p14:section>
        <p14:section name="Appendix" id="{74AB98EB-DB88-4D7F-B256-DCBC769CCD88}">
          <p14:sldIdLst>
            <p14:sldId id="1865"/>
            <p14:sldId id="8714"/>
            <p14:sldId id="1867"/>
            <p14:sldId id="8716"/>
            <p14:sldId id="87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3" autoAdjust="0"/>
    <p:restoredTop sz="84362" autoAdjust="0"/>
  </p:normalViewPr>
  <p:slideViewPr>
    <p:cSldViewPr snapToGrid="0">
      <p:cViewPr varScale="1">
        <p:scale>
          <a:sx n="85" d="100"/>
          <a:sy n="85" d="100"/>
        </p:scale>
        <p:origin x="34" y="53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2"/>
            <a:ext cx="3169920" cy="480060"/>
          </a:xfrm>
          <a:prstGeom prst="rect">
            <a:avLst/>
          </a:prstGeom>
        </p:spPr>
        <p:txBody>
          <a:bodyPr vert="horz" lIns="96650" tIns="48325" rIns="96650" bIns="48325"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143589" y="0"/>
            <a:ext cx="3169920" cy="480060"/>
          </a:xfrm>
          <a:prstGeom prst="rect">
            <a:avLst/>
          </a:prstGeom>
        </p:spPr>
        <p:txBody>
          <a:bodyPr vert="horz" lIns="96650" tIns="48325" rIns="96650" bIns="48325" rtlCol="0"/>
          <a:lstStyle>
            <a:lvl1pPr algn="r">
              <a:defRPr sz="1200"/>
            </a:lvl1pPr>
          </a:lstStyle>
          <a:p>
            <a:fld id="{8C8D045D-9A66-44E7-900A-FC6D0BD4E54A}" type="datetime8">
              <a:rPr lang="en-US" smtClean="0">
                <a:latin typeface="Segoe UI" pitchFamily="34" charset="0"/>
              </a:rPr>
              <a:t>9/9/2019 2:11 PM</a:t>
            </a:fld>
            <a:endParaRPr lang="en-US">
              <a:latin typeface="Segoe UI" pitchFamily="34" charset="0"/>
            </a:endParaRPr>
          </a:p>
        </p:txBody>
      </p:sp>
      <p:sp>
        <p:nvSpPr>
          <p:cNvPr id="8" name="Footer Placeholder 7"/>
          <p:cNvSpPr>
            <a:spLocks noGrp="1"/>
          </p:cNvSpPr>
          <p:nvPr>
            <p:ph type="ftr" sz="quarter" idx="2"/>
          </p:nvPr>
        </p:nvSpPr>
        <p:spPr>
          <a:xfrm>
            <a:off x="0" y="9119473"/>
            <a:ext cx="6181344" cy="349055"/>
          </a:xfrm>
          <a:prstGeom prst="rect">
            <a:avLst/>
          </a:prstGeom>
        </p:spPr>
        <p:txBody>
          <a:bodyPr vert="horz" lIns="96650" tIns="48325" rIns="96650" bIns="48325" rtlCol="0" anchor="b"/>
          <a:lstStyle>
            <a:lvl1pPr algn="l">
              <a:defRPr sz="1200"/>
            </a:lvl1pPr>
          </a:lstStyle>
          <a:p>
            <a:pPr marL="421165" defTabSz="96617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3" y="9119474"/>
            <a:ext cx="1144354" cy="480060"/>
          </a:xfrm>
          <a:prstGeom prst="rect">
            <a:avLst/>
          </a:prstGeom>
        </p:spPr>
        <p:txBody>
          <a:bodyPr vert="horz" lIns="96650" tIns="48325" rIns="96650" bIns="48325"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50" tIns="48325" rIns="96650" bIns="48325"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0" tIns="48325" rIns="96650" bIns="48325" rtlCol="0" anchor="ctr"/>
          <a:lstStyle/>
          <a:p>
            <a:endParaRPr lang="en-US"/>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0" tIns="48325" rIns="96650" bIns="48325" rtlCol="0" anchor="b"/>
          <a:lstStyle>
            <a:lvl1pPr marL="604061" indent="0" algn="l">
              <a:defRPr sz="1200"/>
            </a:lvl1p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0"/>
            <a:ext cx="3169920" cy="480060"/>
          </a:xfrm>
          <a:prstGeom prst="rect">
            <a:avLst/>
          </a:prstGeom>
        </p:spPr>
        <p:txBody>
          <a:bodyPr vert="horz" lIns="96650" tIns="48325" rIns="96650" bIns="48325" rtlCol="0"/>
          <a:lstStyle>
            <a:lvl1pPr algn="r">
              <a:defRPr sz="1200">
                <a:latin typeface="Segoe UI" pitchFamily="34" charset="0"/>
              </a:defRPr>
            </a:lvl1pPr>
          </a:lstStyle>
          <a:p>
            <a:fld id="{38EEC551-8CDA-4EB6-89BB-2A86C9F091C8}" type="datetime8">
              <a:rPr lang="en-US" smtClean="0"/>
              <a:t>9/9/2019 2:11 PM</a:t>
            </a:fld>
            <a:endParaRPr lang="en-US"/>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50" tIns="48325" rIns="96650"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50" tIns="48325" rIns="96650" bIns="48325"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13</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8694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1783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72417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6990">
              <a:defRPr/>
            </a:pPr>
            <a:fld id="{4484ABEE-72D2-4711-B507-13A06E438805}" type="slidenum">
              <a:rPr lang="en-US">
                <a:solidFill>
                  <a:prstClr val="black"/>
                </a:solidFill>
                <a:latin typeface="Calibri" panose="020F0502020204030204"/>
              </a:rPr>
              <a:pPr defTabSz="946990">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910017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6990">
              <a:defRPr/>
            </a:pPr>
            <a:fld id="{4484ABEE-72D2-4711-B507-13A06E438805}" type="slidenum">
              <a:rPr lang="en-US">
                <a:solidFill>
                  <a:prstClr val="black"/>
                </a:solidFill>
                <a:latin typeface="Calibri" panose="020F0502020204030204"/>
              </a:rPr>
              <a:pPr defTabSz="946990">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597323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0734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5986">
              <a:defRPr/>
            </a:pPr>
            <a:fld id="{F5194323-46EB-47FD-802B-1151F9FD2B5B}" type="slidenum">
              <a:rPr lang="en-US">
                <a:solidFill>
                  <a:prstClr val="black"/>
                </a:solidFill>
              </a:rPr>
              <a:pPr defTabSz="965986">
                <a:defRPr/>
              </a:pPr>
              <a:t>25</a:t>
            </a:fld>
            <a:endParaRPr lang="en-US">
              <a:solidFill>
                <a:prstClr val="black"/>
              </a:solidFill>
            </a:endParaRPr>
          </a:p>
        </p:txBody>
      </p:sp>
    </p:spTree>
    <p:extLst>
      <p:ext uri="{BB962C8B-B14F-4D97-AF65-F5344CB8AC3E}">
        <p14:creationId xmlns:p14="http://schemas.microsoft.com/office/powerpoint/2010/main" val="271173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884">
              <a:spcAft>
                <a:spcPts val="359"/>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38EEC551-8CDA-4EB6-89BB-2A86C9F091C8}" type="datetime8">
              <a:rPr lang="en-US">
                <a:solidFill>
                  <a:prstClr val="black"/>
                </a:solidFill>
              </a:rPr>
              <a:pPr defTabSz="985884">
                <a:defRPr/>
              </a:pPr>
              <a:t>9/9/2019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27</a:t>
            </a:fld>
            <a:endParaRPr lang="en-US">
              <a:solidFill>
                <a:prstClr val="black"/>
              </a:solidFill>
            </a:endParaRPr>
          </a:p>
        </p:txBody>
      </p:sp>
    </p:spTree>
    <p:extLst>
      <p:ext uri="{BB962C8B-B14F-4D97-AF65-F5344CB8AC3E}">
        <p14:creationId xmlns:p14="http://schemas.microsoft.com/office/powerpoint/2010/main" val="123803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Node VM hosting two key components of SQL DW.  </a:t>
            </a:r>
          </a:p>
          <a:p>
            <a:r>
              <a:rPr lang="en-US" dirty="0"/>
              <a:t>These two key SQL DB and DMS.  </a:t>
            </a:r>
          </a:p>
          <a:p>
            <a:r>
              <a:rPr lang="en-US" dirty="0"/>
              <a:t>DMS, stands for Data Movement Service</a:t>
            </a:r>
          </a:p>
          <a:p>
            <a:r>
              <a:rPr lang="en-US" dirty="0"/>
              <a:t>cover more later on why move data</a:t>
            </a:r>
          </a:p>
          <a:p>
            <a:r>
              <a:rPr lang="en-US" dirty="0"/>
              <a:t>SQL DB crunching the data and DMS moving </a:t>
            </a:r>
          </a:p>
          <a:p>
            <a:r>
              <a:rPr lang="en-US" dirty="0"/>
              <a:t>Third component to SQL DW, the Engine.  </a:t>
            </a:r>
          </a:p>
          <a:p>
            <a:r>
              <a:rPr lang="en-US" dirty="0"/>
              <a:t>primary function is to optimize and manage incoming work.  </a:t>
            </a:r>
          </a:p>
          <a:p>
            <a:r>
              <a:rPr lang="en-US" dirty="0"/>
              <a:t>Engine parses and creates query plans.</a:t>
            </a:r>
          </a:p>
          <a:p>
            <a:r>
              <a:rPr lang="en-US" dirty="0"/>
              <a:t>Compute node has several SQL databases.  </a:t>
            </a:r>
          </a:p>
          <a:p>
            <a:endParaRPr lang="en-US" dirty="0"/>
          </a:p>
          <a:p>
            <a:r>
              <a:rPr lang="en-US" dirty="0"/>
              <a:t>MPP</a:t>
            </a:r>
          </a:p>
          <a:p>
            <a:r>
              <a:rPr lang="en-US" dirty="0"/>
              <a:t>Data is distributed into 60 distributions on storage</a:t>
            </a:r>
          </a:p>
          <a:p>
            <a:r>
              <a:rPr lang="en-US" dirty="0"/>
              <a:t>Each compute node is associated with a set of distributions</a:t>
            </a:r>
          </a:p>
          <a:p>
            <a:r>
              <a:rPr lang="en-US" dirty="0"/>
              <a:t>	1 Node would have all 60 distributions</a:t>
            </a:r>
          </a:p>
          <a:p>
            <a:r>
              <a:rPr lang="en-US" dirty="0"/>
              <a:t>	60 nodes would have 1 distribution each</a:t>
            </a:r>
          </a:p>
          <a:p>
            <a:r>
              <a:rPr lang="en-US" dirty="0"/>
              <a:t>This example is DW500, each compute node is hosting 12 databases.</a:t>
            </a:r>
          </a:p>
          <a:p>
            <a:r>
              <a:rPr lang="en-US" dirty="0"/>
              <a:t>Let’s say we want to take this DW500 and scale it up to a DW1000</a:t>
            </a:r>
          </a:p>
          <a:p>
            <a:r>
              <a:rPr lang="en-US" dirty="0"/>
              <a:t>What happens behind the scenes?  </a:t>
            </a:r>
          </a:p>
          <a:p>
            <a:r>
              <a:rPr lang="en-US" dirty="0"/>
              <a:t>(1) take all of the SQL Databases down, (2) add 5 more compute nodes </a:t>
            </a:r>
          </a:p>
          <a:p>
            <a:r>
              <a:rPr lang="en-US" dirty="0"/>
              <a:t>(3) start up the SQL DB databases again.  </a:t>
            </a:r>
          </a:p>
          <a:p>
            <a:r>
              <a:rPr lang="en-US" dirty="0"/>
              <a:t>some of the databases are on different compute nodes </a:t>
            </a:r>
          </a:p>
          <a:p>
            <a:r>
              <a:rPr lang="en-US" dirty="0"/>
              <a:t>6 distributions per node rather than 12</a:t>
            </a:r>
          </a:p>
          <a:p>
            <a:r>
              <a:rPr lang="en-US" dirty="0"/>
              <a:t>Each Node has half the work now</a:t>
            </a:r>
            <a:endParaRPr lang="en-US" baseline="0" dirty="0"/>
          </a:p>
        </p:txBody>
      </p:sp>
      <p:sp>
        <p:nvSpPr>
          <p:cNvPr id="6" name="Date Placeholder 5"/>
          <p:cNvSpPr>
            <a:spLocks noGrp="1"/>
          </p:cNvSpPr>
          <p:nvPr>
            <p:ph type="dt" idx="12"/>
          </p:nvPr>
        </p:nvSpPr>
        <p:spPr/>
        <p:txBody>
          <a:bodyPr/>
          <a:lstStyle/>
          <a:p>
            <a:pPr defTabSz="966498">
              <a:defRPr/>
            </a:pPr>
            <a:fld id="{97EC2E71-BC3B-49B8-B2BF-93DCC9B91A9A}" type="datetime1">
              <a:rPr lang="en-US" sz="1900" kern="0">
                <a:solidFill>
                  <a:sysClr val="windowText" lastClr="000000"/>
                </a:solidFill>
              </a:rPr>
              <a:pPr defTabSz="966498">
                <a:defRPr/>
              </a:pPr>
              <a:t>9/9/2019</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sz="1900" kern="0">
                <a:solidFill>
                  <a:sysClr val="windowText" lastClr="000000"/>
                </a:solidFill>
              </a:rPr>
              <a:pPr defTabSz="966498">
                <a:defRPr/>
              </a:pPr>
              <a:t>28</a:t>
            </a:fld>
            <a:endParaRPr lang="en-US" sz="19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6617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29</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85884">
              <a:spcAft>
                <a:spcPts val="359"/>
              </a:spcAft>
              <a:defRPr/>
            </a:pPr>
            <a:r>
              <a:rPr lang="en-GB"/>
              <a:t>Completely elastic</a:t>
            </a:r>
          </a:p>
          <a:p>
            <a:pPr defTabSz="985884">
              <a:spcAft>
                <a:spcPts val="359"/>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https://docs.microsoft.com/en-us/azure/sql-data-warehouse/sql-data-warehouse-concept-recommendations</a:t>
            </a:r>
          </a:p>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32</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25" lvl="1" indent="0">
              <a:buNone/>
            </a:pPr>
            <a:r>
              <a:rPr lang="en-US"/>
              <a:t>Query cap = number of running queries</a:t>
            </a:r>
          </a:p>
          <a:p>
            <a:pPr marL="241625" lvl="1" indent="0">
              <a:buNone/>
            </a:pPr>
            <a:r>
              <a:rPr lang="en-US"/>
              <a:t>Slots = size of queries that are running</a:t>
            </a:r>
          </a:p>
          <a:p>
            <a:pPr marL="241625"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defTabSz="966498">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98">
              <a:defRPr/>
            </a:pPr>
            <a:fld id="{D18B56EA-E28F-4F92-9F16-7A6F2501B303}" type="datetime8">
              <a:rPr lang="en-US">
                <a:solidFill>
                  <a:prstClr val="black"/>
                </a:solidFill>
                <a:latin typeface="Calibri" panose="020F0502020204030204"/>
              </a:rPr>
              <a:pPr defTabSz="966498">
                <a:defRPr/>
              </a:pPr>
              <a:t>9/9/2019 2:11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a:solidFill>
                  <a:prstClr val="black"/>
                </a:solidFill>
                <a:latin typeface="Calibri" panose="020F0502020204030204"/>
              </a:rPr>
              <a:pPr defTabSz="966498">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2433399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9/9/2019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35</a:t>
            </a:fld>
            <a:endParaRPr lang="en-US">
              <a:solidFill>
                <a:prstClr val="black"/>
              </a:solidFill>
            </a:endParaRPr>
          </a:p>
        </p:txBody>
      </p:sp>
    </p:spTree>
    <p:extLst>
      <p:ext uri="{BB962C8B-B14F-4D97-AF65-F5344CB8AC3E}">
        <p14:creationId xmlns:p14="http://schemas.microsoft.com/office/powerpoint/2010/main" val="294569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9/9/2019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36</a:t>
            </a:fld>
            <a:endParaRPr lang="en-US">
              <a:solidFill>
                <a:prstClr val="black"/>
              </a:solidFill>
            </a:endParaRPr>
          </a:p>
        </p:txBody>
      </p:sp>
    </p:spTree>
    <p:extLst>
      <p:ext uri="{BB962C8B-B14F-4D97-AF65-F5344CB8AC3E}">
        <p14:creationId xmlns:p14="http://schemas.microsoft.com/office/powerpoint/2010/main" val="3678108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46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63">
              <a:defRPr/>
            </a:pPr>
            <a:fld id="{386CE63F-9E7F-4C04-9D0D-FCA25A8E9E86}" type="datetime8">
              <a:rPr lang="en-US">
                <a:solidFill>
                  <a:prstClr val="black"/>
                </a:solidFill>
              </a:rPr>
              <a:pPr defTabSz="966463">
                <a:defRPr/>
              </a:pPr>
              <a:t>9/9/2019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463">
              <a:defRPr/>
            </a:pPr>
            <a:fld id="{B4008EB6-D09E-4580-8CD6-DDB14511944F}" type="slidenum">
              <a:rPr lang="en-US">
                <a:solidFill>
                  <a:prstClr val="black"/>
                </a:solidFill>
              </a:rPr>
              <a:pPr defTabSz="966463">
                <a:defRPr/>
              </a:pPr>
              <a:t>37</a:t>
            </a:fld>
            <a:endParaRPr lang="en-US">
              <a:solidFill>
                <a:prstClr val="black"/>
              </a:solidFill>
            </a:endParaRPr>
          </a:p>
        </p:txBody>
      </p:sp>
    </p:spTree>
    <p:extLst>
      <p:ext uri="{BB962C8B-B14F-4D97-AF65-F5344CB8AC3E}">
        <p14:creationId xmlns:p14="http://schemas.microsoft.com/office/powerpoint/2010/main" val="241206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FBFEC-2250-4DF7-B6AC-D349790A062A}" type="slidenum">
              <a:rPr lang="en-US" smtClean="0"/>
              <a:t>6</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9/9/2019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38</a:t>
            </a:fld>
            <a:endParaRPr lang="en-US">
              <a:solidFill>
                <a:prstClr val="black"/>
              </a:solidFill>
            </a:endParaRPr>
          </a:p>
        </p:txBody>
      </p:sp>
    </p:spTree>
    <p:extLst>
      <p:ext uri="{BB962C8B-B14F-4D97-AF65-F5344CB8AC3E}">
        <p14:creationId xmlns:p14="http://schemas.microsoft.com/office/powerpoint/2010/main" val="2083096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9/9/2019 2:11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defTabSz="966498">
              <a:defRPr/>
            </a:pPr>
            <a:r>
              <a:rPr lang="en-US" sz="1900" kern="0">
                <a:solidFill>
                  <a:sysClr val="windowText" lastClr="000000"/>
                </a:solidFill>
              </a:rPr>
              <a:t>Microsoft Build 2016</a:t>
            </a:r>
          </a:p>
        </p:txBody>
      </p:sp>
      <p:sp>
        <p:nvSpPr>
          <p:cNvPr id="5" name="Footer Placeholder 4"/>
          <p:cNvSpPr>
            <a:spLocks noGrp="1"/>
          </p:cNvSpPr>
          <p:nvPr>
            <p:ph type="ftr" sz="quarter" idx="11"/>
          </p:nvPr>
        </p:nvSpPr>
        <p:spPr/>
        <p:txBody>
          <a:bodyPr/>
          <a:lstStyle/>
          <a:p>
            <a:pPr marL="0" defTabSz="96617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98">
              <a:defRPr/>
            </a:pPr>
            <a:fld id="{38EEC551-8CDA-4EB6-89BB-2A86C9F091C8}" type="datetime8">
              <a:rPr lang="en-US" sz="1900" kern="0">
                <a:solidFill>
                  <a:sysClr val="windowText" lastClr="000000"/>
                </a:solidFill>
              </a:rPr>
              <a:pPr defTabSz="966498">
                <a:defRPr/>
              </a:pPr>
              <a:t>9/9/2019 2:11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sz="1900" kern="0">
                <a:solidFill>
                  <a:sysClr val="windowText" lastClr="000000"/>
                </a:solidFill>
              </a:rPr>
              <a:pPr defTabSz="966498">
                <a:defRPr/>
              </a:pPr>
              <a:t>42</a:t>
            </a:fld>
            <a:endParaRPr lang="en-US" sz="1900" kern="0">
              <a:solidFill>
                <a:sysClr val="windowText" lastClr="000000"/>
              </a:solidFill>
            </a:endParaRPr>
          </a:p>
        </p:txBody>
      </p:sp>
    </p:spTree>
    <p:extLst>
      <p:ext uri="{BB962C8B-B14F-4D97-AF65-F5344CB8AC3E}">
        <p14:creationId xmlns:p14="http://schemas.microsoft.com/office/powerpoint/2010/main" val="1699915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498">
              <a:defRPr/>
            </a:pPr>
            <a:fld id="{4E6F52EF-523F-44DE-9D51-FA4F74A2F722}" type="slidenum">
              <a:rPr lang="en-US">
                <a:solidFill>
                  <a:prstClr val="black"/>
                </a:solidFill>
                <a:latin typeface="Calibri" panose="020F0502020204030204"/>
              </a:rPr>
              <a:pPr defTabSz="966498">
                <a:defRPr/>
              </a:pPr>
              <a:t>45</a:t>
            </a:fld>
            <a:endParaRPr lang="en-US">
              <a:solidFill>
                <a:prstClr val="black"/>
              </a:solidFill>
              <a:latin typeface="Calibri" panose="020F0502020204030204"/>
            </a:endParaRPr>
          </a:p>
        </p:txBody>
      </p:sp>
    </p:spTree>
    <p:extLst>
      <p:ext uri="{BB962C8B-B14F-4D97-AF65-F5344CB8AC3E}">
        <p14:creationId xmlns:p14="http://schemas.microsoft.com/office/powerpoint/2010/main" val="683972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E6F52EF-523F-44DE-9D51-FA4F74A2F722}" type="slidenum">
              <a:rPr lang="en-US">
                <a:solidFill>
                  <a:prstClr val="black"/>
                </a:solidFill>
                <a:latin typeface="Calibri" panose="020F0502020204030204"/>
              </a:rPr>
              <a:pPr defTabSz="966498">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1709313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defTabSz="966498">
              <a:defRPr/>
            </a:pPr>
            <a:fld id="{530458B7-C791-445F-A930-2F8CA31E1852}" type="slidenum">
              <a:rPr lang="en-US">
                <a:solidFill>
                  <a:prstClr val="black"/>
                </a:solidFill>
                <a:latin typeface="Calibri" panose="020F0502020204030204"/>
              </a:rPr>
              <a:pPr defTabSz="966498">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680711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dirty="0"/>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p>
        </p:txBody>
      </p:sp>
      <p:sp>
        <p:nvSpPr>
          <p:cNvPr id="4" name="Slide Number Placeholder 3"/>
          <p:cNvSpPr>
            <a:spLocks noGrp="1"/>
          </p:cNvSpPr>
          <p:nvPr>
            <p:ph type="sldNum" sz="quarter" idx="10"/>
          </p:nvPr>
        </p:nvSpPr>
        <p:spPr/>
        <p:txBody>
          <a:bodyPr/>
          <a:lstStyle/>
          <a:p>
            <a:fld id="{93BDD02C-049B-44A4-9E6F-23C5A8DD5066}" type="slidenum">
              <a:rPr lang="en-US" smtClean="0"/>
              <a:t>51</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4663" y="949325"/>
            <a:ext cx="8439151" cy="4746625"/>
          </a:xfrm>
        </p:spPr>
      </p:sp>
      <p:sp>
        <p:nvSpPr>
          <p:cNvPr id="3" name="Notes Placeholder 2"/>
          <p:cNvSpPr>
            <a:spLocks noGrp="1"/>
          </p:cNvSpPr>
          <p:nvPr>
            <p:ph type="body" idx="1"/>
          </p:nvPr>
        </p:nvSpPr>
        <p:spPr/>
        <p:txBody>
          <a:bodyPr/>
          <a:lstStyle/>
          <a:p>
            <a:r>
              <a:rPr lang="en-US" b="1" i="1">
                <a:solidFill>
                  <a:srgbClr val="FF0000"/>
                </a:solidFill>
              </a:rPr>
              <a:t>Speaker Notes;</a:t>
            </a:r>
          </a:p>
          <a:p>
            <a:endParaRPr lang="en-US" b="1" i="1">
              <a:solidFill>
                <a:srgbClr val="FF0000"/>
              </a:solidFill>
            </a:endParaRPr>
          </a:p>
          <a:p>
            <a:r>
              <a:rPr lang="en-US" b="0" i="0">
                <a:solidFill>
                  <a:srgbClr val="FF0000"/>
                </a:solidFill>
              </a:rPr>
              <a:t>This</a:t>
            </a:r>
            <a:r>
              <a:rPr lang="en-US" b="0" i="0" baseline="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a:solidFill>
                <a:srgbClr val="FF0000"/>
              </a:solidFill>
            </a:endParaRPr>
          </a:p>
          <a:p>
            <a:pPr marL="181218" indent="-181218">
              <a:buFont typeface="Arial" panose="020B0604020202020204" pitchFamily="34" charset="0"/>
              <a:buChar char="•"/>
            </a:pPr>
            <a:r>
              <a:rPr lang="en-US" b="0" i="0" baseline="0">
                <a:solidFill>
                  <a:srgbClr val="FF0000"/>
                </a:solidFill>
              </a:rPr>
              <a:t>Beginning on the left we have on-premises, or the legacy delivery model of computing infrastructure where the customer manages all services</a:t>
            </a:r>
          </a:p>
          <a:p>
            <a:pPr marL="181218" indent="-181218">
              <a:buFont typeface="Arial" panose="020B0604020202020204" pitchFamily="34" charset="0"/>
              <a:buChar char="•"/>
            </a:pPr>
            <a:r>
              <a:rPr lang="en-US" b="0" i="0" baseline="0">
                <a:solidFill>
                  <a:srgbClr val="FF0000"/>
                </a:solidFill>
              </a:rPr>
              <a:t>As we move to the right, the private cloud with Windows Azure pack offers automated server and storage management</a:t>
            </a:r>
          </a:p>
          <a:p>
            <a:pPr marL="181218" indent="-181218">
              <a:buFont typeface="Arial" panose="020B0604020202020204" pitchFamily="34" charset="0"/>
              <a:buChar char="•"/>
            </a:pPr>
            <a:r>
              <a:rPr lang="en-US" b="0" i="0" baseline="0">
                <a:solidFill>
                  <a:srgbClr val="FF0000"/>
                </a:solidFill>
              </a:rPr>
              <a:t>Public cloud Infrastructure as a service or </a:t>
            </a:r>
            <a:r>
              <a:rPr lang="en-US" b="0" i="0" baseline="0" err="1">
                <a:solidFill>
                  <a:srgbClr val="FF0000"/>
                </a:solidFill>
              </a:rPr>
              <a:t>IaaS</a:t>
            </a:r>
            <a:r>
              <a:rPr lang="en-US" b="0" i="0" baseline="0">
                <a:solidFill>
                  <a:srgbClr val="FF0000"/>
                </a:solidFill>
              </a:rPr>
              <a:t> is the next model, virtualization, servers, and storage are provided by the cloud vendor</a:t>
            </a:r>
          </a:p>
          <a:p>
            <a:pPr marL="181218" indent="-181218">
              <a:buFont typeface="Arial" panose="020B0604020202020204" pitchFamily="34" charset="0"/>
              <a:buChar char="•"/>
            </a:pPr>
            <a:r>
              <a:rPr lang="en-US" b="0" i="0" baseline="0">
                <a:solidFill>
                  <a:srgbClr val="FF0000"/>
                </a:solidFill>
              </a:rPr>
              <a:t>With public cloud platform as a service or </a:t>
            </a:r>
            <a:r>
              <a:rPr lang="en-US" b="0" i="0" baseline="0" err="1">
                <a:solidFill>
                  <a:srgbClr val="FF0000"/>
                </a:solidFill>
              </a:rPr>
              <a:t>PaaS</a:t>
            </a:r>
            <a:r>
              <a:rPr lang="en-US" b="0" i="0" baseline="0">
                <a:solidFill>
                  <a:srgbClr val="FF0000"/>
                </a:solidFill>
              </a:rPr>
              <a:t>, the majority of services are managed by the cloud vendor, allowing the IT department to focus on just the applications and data.  This enables more time spent solving business problems and improving applications rather than running infrastructure.</a:t>
            </a:r>
          </a:p>
          <a:p>
            <a:pPr marL="181218" indent="-181218">
              <a:buFont typeface="Arial" panose="020B0604020202020204" pitchFamily="34" charset="0"/>
              <a:buChar char="•"/>
            </a:pPr>
            <a:r>
              <a:rPr lang="en-US" b="0" i="0" baseline="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endParaRPr lang="en-US" b="0" i="0" baseline="0">
              <a:solidFill>
                <a:srgbClr val="FF0000"/>
              </a:solidFill>
            </a:endParaRPr>
          </a:p>
          <a:p>
            <a:r>
              <a:rPr lang="en-US" b="0" i="0" baseline="0">
                <a:solidFill>
                  <a:srgbClr val="FF0000"/>
                </a:solidFill>
              </a:rPr>
              <a:t>Hybrid cloud is a model that spans all of these models, taking advantage of the benefits of each.</a:t>
            </a:r>
            <a:endParaRPr lang="en-US" b="0" i="0">
              <a:solidFill>
                <a:srgbClr val="FF0000"/>
              </a:solidFill>
            </a:endParaRPr>
          </a:p>
          <a:p>
            <a:endParaRPr lang="en-US" b="1" i="1">
              <a:solidFill>
                <a:srgbClr val="FF0000"/>
              </a:solidFill>
            </a:endParaRPr>
          </a:p>
        </p:txBody>
      </p:sp>
      <p:sp>
        <p:nvSpPr>
          <p:cNvPr id="4" name="Header Placeholder 3"/>
          <p:cNvSpPr>
            <a:spLocks noGrp="1"/>
          </p:cNvSpPr>
          <p:nvPr>
            <p:ph type="hdr" sz="quarter" idx="10"/>
          </p:nvPr>
        </p:nvSpPr>
        <p:spPr/>
        <p:txBody>
          <a:bodyPr/>
          <a:lstStyle/>
          <a:p>
            <a:pPr defTabSz="985884">
              <a:defRPr/>
            </a:pPr>
            <a:r>
              <a:rPr lang="en-US">
                <a:solidFill>
                  <a:prstClr val="black"/>
                </a:solidFill>
              </a:rPr>
              <a:t>Tech Ready 15</a:t>
            </a:r>
          </a:p>
        </p:txBody>
      </p:sp>
      <p:sp>
        <p:nvSpPr>
          <p:cNvPr id="5" name="Footer Placeholder 4"/>
          <p:cNvSpPr>
            <a:spLocks noGrp="1"/>
          </p:cNvSpPr>
          <p:nvPr>
            <p:ph type="ftr" sz="quarter" idx="11"/>
          </p:nvPr>
        </p:nvSpPr>
        <p:spPr/>
        <p:txBody>
          <a:bodyPr/>
          <a:lstStyle/>
          <a:p>
            <a:pPr marL="609800" defTabSz="845335"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9800" defTabSz="845335"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059A3414-A83D-4492-A425-925B042CBD94}" type="datetime1">
              <a:rPr lang="en-US">
                <a:solidFill>
                  <a:prstClr val="black"/>
                </a:solidFill>
              </a:rPr>
              <a:pPr defTabSz="985884">
                <a:defRPr/>
              </a:pPr>
              <a:t>9/9/2019</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7</a:t>
            </a:fld>
            <a:endParaRPr lang="en-US">
              <a:solidFill>
                <a:prstClr val="black"/>
              </a:solidFill>
            </a:endParaRPr>
          </a:p>
        </p:txBody>
      </p:sp>
    </p:spTree>
    <p:extLst>
      <p:ext uri="{BB962C8B-B14F-4D97-AF65-F5344CB8AC3E}">
        <p14:creationId xmlns:p14="http://schemas.microsoft.com/office/powerpoint/2010/main" val="1734308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9/9/2019 2:11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5986">
              <a:spcAft>
                <a:spcPts val="352"/>
              </a:spcAft>
              <a:defRPr/>
            </a:pPr>
            <a:r>
              <a:rPr lang="en-GB" dirty="0"/>
              <a:t>Fully managed</a:t>
            </a:r>
          </a:p>
          <a:p>
            <a:endParaRPr lang="en-GB" dirty="0"/>
          </a:p>
        </p:txBody>
      </p:sp>
      <p:sp>
        <p:nvSpPr>
          <p:cNvPr id="4" name="Header Placeholder 3"/>
          <p:cNvSpPr>
            <a:spLocks noGrp="1"/>
          </p:cNvSpPr>
          <p:nvPr>
            <p:ph type="hdr" sz="quarter" idx="10"/>
          </p:nvPr>
        </p:nvSpPr>
        <p:spPr/>
        <p:txBody>
          <a:bodyPr/>
          <a:lstStyle/>
          <a:p>
            <a:pPr defTabSz="965986">
              <a:defRPr/>
            </a:pPr>
            <a:r>
              <a:rPr lang="en-US">
                <a:solidFill>
                  <a:prstClr val="black"/>
                </a:solidFill>
              </a:rPr>
              <a:t>Microsoft Build 2016</a:t>
            </a:r>
          </a:p>
        </p:txBody>
      </p:sp>
      <p:sp>
        <p:nvSpPr>
          <p:cNvPr id="5" name="Footer Placeholder 4"/>
          <p:cNvSpPr>
            <a:spLocks noGrp="1"/>
          </p:cNvSpPr>
          <p:nvPr>
            <p:ph type="ftr" sz="quarter" idx="11"/>
          </p:nvPr>
        </p:nvSpPr>
        <p:spPr/>
        <p:txBody>
          <a:bodyPr/>
          <a:lstStyle/>
          <a:p>
            <a:pPr marL="591869" defTabSz="94667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5986">
              <a:defRPr/>
            </a:pPr>
            <a:fld id="{38EEC551-8CDA-4EB6-89BB-2A86C9F091C8}" type="datetime8">
              <a:rPr lang="en-US">
                <a:solidFill>
                  <a:prstClr val="black"/>
                </a:solidFill>
              </a:rPr>
              <a:pPr defTabSz="965986">
                <a:defRPr/>
              </a:pPr>
              <a:t>9/9/2019 2:17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5986">
              <a:defRPr/>
            </a:pPr>
            <a:fld id="{B4008EB6-D09E-4580-8CD6-DDB14511944F}" type="slidenum">
              <a:rPr lang="en-US">
                <a:solidFill>
                  <a:prstClr val="black"/>
                </a:solidFill>
              </a:rPr>
              <a:pPr defTabSz="965986">
                <a:defRPr/>
              </a:pPr>
              <a:t>56</a:t>
            </a:fld>
            <a:endParaRPr lang="en-US">
              <a:solidFill>
                <a:prstClr val="black"/>
              </a:solidFill>
            </a:endParaRPr>
          </a:p>
        </p:txBody>
      </p:sp>
    </p:spTree>
    <p:extLst>
      <p:ext uri="{BB962C8B-B14F-4D97-AF65-F5344CB8AC3E}">
        <p14:creationId xmlns:p14="http://schemas.microsoft.com/office/powerpoint/2010/main" val="3132368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466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375678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466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944632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46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63">
              <a:defRPr/>
            </a:pPr>
            <a:fld id="{386CE63F-9E7F-4C04-9D0D-FCA25A8E9E86}" type="datetime8">
              <a:rPr lang="en-US">
                <a:solidFill>
                  <a:prstClr val="black"/>
                </a:solidFill>
              </a:rPr>
              <a:pPr defTabSz="966463">
                <a:defRPr/>
              </a:pPr>
              <a:t>9/9/2019 7:10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463">
              <a:defRPr/>
            </a:pPr>
            <a:fld id="{B4008EB6-D09E-4580-8CD6-DDB14511944F}" type="slidenum">
              <a:rPr lang="en-US">
                <a:solidFill>
                  <a:prstClr val="black"/>
                </a:solidFill>
              </a:rPr>
              <a:pPr defTabSz="966463">
                <a:defRPr/>
              </a:pPr>
              <a:t>60</a:t>
            </a:fld>
            <a:endParaRPr lang="en-US">
              <a:solidFill>
                <a:prstClr val="black"/>
              </a:solidFill>
            </a:endParaRPr>
          </a:p>
        </p:txBody>
      </p:sp>
    </p:spTree>
    <p:extLst>
      <p:ext uri="{BB962C8B-B14F-4D97-AF65-F5344CB8AC3E}">
        <p14:creationId xmlns:p14="http://schemas.microsoft.com/office/powerpoint/2010/main" val="2274530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8</a:t>
            </a:fld>
            <a:endParaRPr lang="en-US"/>
          </a:p>
        </p:txBody>
      </p:sp>
    </p:spTree>
    <p:extLst>
      <p:ext uri="{BB962C8B-B14F-4D97-AF65-F5344CB8AC3E}">
        <p14:creationId xmlns:p14="http://schemas.microsoft.com/office/powerpoint/2010/main" val="1570942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9</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500" b="1">
                <a:ea typeface="ＭＳ Ｐゴシック" charset="0"/>
                <a:cs typeface="ＭＳ Ｐゴシック" charset="0"/>
              </a:rPr>
              <a:t>Why this Slide:</a:t>
            </a:r>
          </a:p>
          <a:p>
            <a:pPr defTabSz="1004274">
              <a:defRPr/>
            </a:pPr>
            <a:r>
              <a:rPr lang="en-US" sz="150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500" b="1">
              <a:ea typeface="ＭＳ Ｐゴシック" charset="0"/>
              <a:cs typeface="ＭＳ Ｐゴシック" charset="0"/>
            </a:endParaRPr>
          </a:p>
          <a:p>
            <a:pPr lvl="0"/>
            <a:r>
              <a:rPr lang="en-US" sz="1500" b="1">
                <a:ea typeface="ＭＳ Ｐゴシック" charset="0"/>
                <a:cs typeface="ＭＳ Ｐゴシック" charset="0"/>
              </a:rPr>
              <a:t>Key Points:</a:t>
            </a:r>
          </a:p>
          <a:p>
            <a:pPr marL="184662" indent="-184662">
              <a:buFont typeface="Arial" panose="020B0604020202020204" pitchFamily="34" charset="0"/>
              <a:buChar char="•"/>
            </a:pPr>
            <a:r>
              <a:rPr lang="en-US" sz="150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84662" indent="-184662">
              <a:buFont typeface="Arial" panose="020B0604020202020204" pitchFamily="34" charset="0"/>
              <a:buChar char="•"/>
            </a:pPr>
            <a:r>
              <a:rPr lang="en-US" sz="150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84662" indent="-184662">
              <a:buFont typeface="Arial" panose="020B0604020202020204" pitchFamily="34" charset="0"/>
              <a:buChar char="•"/>
            </a:pPr>
            <a:r>
              <a:rPr lang="en-US" sz="1500">
                <a:ea typeface="ＭＳ Ｐゴシック" charset="0"/>
                <a:cs typeface="ＭＳ Ｐゴシック" charset="0"/>
              </a:rPr>
              <a:t>DON’T spent too much time on this slide – you are going to DEMO (aren’t you!!!)…  DON’T go through each block…</a:t>
            </a:r>
          </a:p>
          <a:p>
            <a:pPr>
              <a:lnSpc>
                <a:spcPct val="107000"/>
              </a:lnSpc>
              <a:spcAft>
                <a:spcPts val="862"/>
              </a:spcAft>
            </a:pPr>
            <a:endParaRPr lang="en-US" sz="1500"/>
          </a:p>
          <a:p>
            <a:pPr>
              <a:lnSpc>
                <a:spcPct val="107000"/>
              </a:lnSpc>
              <a:spcAft>
                <a:spcPts val="862"/>
              </a:spcAft>
            </a:pPr>
            <a:r>
              <a:rPr lang="en-US" sz="1500" b="1"/>
              <a:t>Transition to NEXT Slide:</a:t>
            </a:r>
            <a:r>
              <a:rPr lang="en-US" sz="15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defTabSz="966498">
              <a:defRPr/>
            </a:pPr>
            <a:fld id="{01EFE40D-E08A-464F-96D6-CEB0B2DD69BC}" type="slidenum">
              <a:rPr lang="en-US" sz="1900" kern="0">
                <a:solidFill>
                  <a:sysClr val="windowText" lastClr="000000"/>
                </a:solidFill>
                <a:latin typeface="Calibri" panose="020F0502020204030204"/>
              </a:rPr>
              <a:pPr defTabSz="966498">
                <a:defRPr/>
              </a:pPr>
              <a:t>10</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Adding Superpowers to your Apps</a:t>
            </a:r>
          </a:p>
          <a:p>
            <a:r>
              <a:rPr lang="en-US" sz="1200">
                <a:latin typeface="+mn-lt"/>
              </a:rPr>
              <a:t>Once you’ve addressed the question of what is nature of your app, where will it run and what design approach you should take, you have a world of powerful Azure services at your disposal to make your app truly great.</a:t>
            </a:r>
          </a:p>
          <a:p>
            <a:r>
              <a:rPr lang="en-US" sz="1200">
                <a:latin typeface="+mn-lt"/>
              </a:rPr>
              <a:t>There are more than sixty—and growing—Azure services today that you can use to develop, host, manage, support, secure, integrate, extend, and complement your application development. </a:t>
            </a:r>
          </a:p>
          <a:p>
            <a:endParaRPr lang="en-US" sz="1200">
              <a:latin typeface="+mn-lt"/>
            </a:endParaRPr>
          </a:p>
          <a:p>
            <a:r>
              <a:rPr lang="en-US" sz="1200">
                <a:latin typeface="+mn-lt"/>
              </a:rPr>
              <a:t>Database/Data Services</a:t>
            </a:r>
          </a:p>
          <a:p>
            <a:r>
              <a:rPr lang="en-US" sz="1200">
                <a:latin typeface="+mn-lt"/>
              </a:rPr>
              <a:t>Integration</a:t>
            </a:r>
          </a:p>
          <a:p>
            <a:r>
              <a:rPr lang="en-US" sz="1200">
                <a:latin typeface="+mn-lt"/>
              </a:rPr>
              <a:t>Identity &amp; Security</a:t>
            </a:r>
          </a:p>
          <a:p>
            <a:r>
              <a:rPr lang="en-US" sz="1200">
                <a:latin typeface="+mn-lt"/>
              </a:rPr>
              <a:t>Developer Services</a:t>
            </a:r>
          </a:p>
          <a:p>
            <a:r>
              <a:rPr lang="en-US" sz="1200">
                <a:latin typeface="+mn-lt"/>
              </a:rPr>
              <a:t>Advanced Analytics and IoT</a:t>
            </a:r>
          </a:p>
          <a:p>
            <a:r>
              <a:rPr lang="en-US" sz="1200">
                <a:latin typeface="+mn-lt"/>
              </a:rPr>
              <a:t>Media &amp; CDN</a:t>
            </a:r>
          </a:p>
          <a:p>
            <a:endParaRPr lang="en-US" sz="1200">
              <a:latin typeface="+mn-lt"/>
            </a:endParaRPr>
          </a:p>
          <a:p>
            <a:r>
              <a:rPr lang="en-US" sz="1200">
                <a:latin typeface="+mn-lt"/>
              </a:rPr>
              <a:t>The modern developer is a </a:t>
            </a:r>
            <a:r>
              <a:rPr lang="en-US" sz="1200" i="1">
                <a:latin typeface="+mn-lt"/>
              </a:rPr>
              <a:t>solution composer</a:t>
            </a:r>
            <a:r>
              <a:rPr lang="en-US" sz="12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66498">
              <a:defRPr/>
            </a:pPr>
            <a:fld id="{C9095CD6-0A44-4E02-9A31-9477FA89C6CC}" type="slidenum">
              <a:rPr lang="en-US" sz="1900" kern="0">
                <a:solidFill>
                  <a:sysClr val="windowText" lastClr="000000"/>
                </a:solidFill>
                <a:latin typeface="Calibri" panose="020F0502020204030204"/>
              </a:rPr>
              <a:pPr defTabSz="966498">
                <a:defRPr/>
              </a:pPr>
              <a:t>11</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3701463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498">
              <a:defRPr/>
            </a:pPr>
            <a:fld id="{9BBFEEBF-3471-4CCD-B57B-FE8956F7C58F}" type="slidenum">
              <a:rPr lang="nl-NL">
                <a:solidFill>
                  <a:prstClr val="black"/>
                </a:solidFill>
                <a:latin typeface="Calibri" panose="020F0502020204030204"/>
              </a:rPr>
              <a:pPr defTabSz="966498">
                <a:defRPr/>
              </a:pPr>
              <a:t>12</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9/9/2019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9/9/2019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2092881"/>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13957729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image" Target="../media/image1.emf"/><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24.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image" Target="../media/image27.emf"/><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theme" Target="../theme/theme6.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image" Target="../media/image34.emf"/><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 Id="rId3"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image" Target="../media/image42.png"/><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theme" Target="../theme/theme7.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theme" Target="../theme/theme8.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image" Target="../media/image27.emf"/><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theme" Target="../theme/theme9.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 id="214748469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6" Type="http://schemas.openxmlformats.org/officeDocument/2006/relationships/image" Target="../media/image140.png"/><Relationship Id="rId21" Type="http://schemas.openxmlformats.org/officeDocument/2006/relationships/image" Target="../media/image135.png"/><Relationship Id="rId34" Type="http://schemas.openxmlformats.org/officeDocument/2006/relationships/image" Target="../media/image148.png"/><Relationship Id="rId42" Type="http://schemas.openxmlformats.org/officeDocument/2006/relationships/image" Target="../media/image156.png"/><Relationship Id="rId47" Type="http://schemas.openxmlformats.org/officeDocument/2006/relationships/image" Target="../media/image161.png"/><Relationship Id="rId50" Type="http://schemas.openxmlformats.org/officeDocument/2006/relationships/image" Target="../media/image163.png"/><Relationship Id="rId55" Type="http://schemas.openxmlformats.org/officeDocument/2006/relationships/image" Target="../media/image167.png"/><Relationship Id="rId63" Type="http://schemas.openxmlformats.org/officeDocument/2006/relationships/image" Target="../media/image175.png"/><Relationship Id="rId68" Type="http://schemas.openxmlformats.org/officeDocument/2006/relationships/image" Target="../media/image180.png"/><Relationship Id="rId7" Type="http://schemas.openxmlformats.org/officeDocument/2006/relationships/image" Target="../media/image121.png"/><Relationship Id="rId2" Type="http://schemas.openxmlformats.org/officeDocument/2006/relationships/notesSlide" Target="../notesSlides/notesSlide7.xml"/><Relationship Id="rId16" Type="http://schemas.openxmlformats.org/officeDocument/2006/relationships/image" Target="../media/image130.png"/><Relationship Id="rId29" Type="http://schemas.openxmlformats.org/officeDocument/2006/relationships/image" Target="../media/image143.png"/><Relationship Id="rId11" Type="http://schemas.openxmlformats.org/officeDocument/2006/relationships/image" Target="../media/image125.png"/><Relationship Id="rId24" Type="http://schemas.openxmlformats.org/officeDocument/2006/relationships/image" Target="../media/image138.png"/><Relationship Id="rId32" Type="http://schemas.openxmlformats.org/officeDocument/2006/relationships/image" Target="../media/image146.png"/><Relationship Id="rId37" Type="http://schemas.openxmlformats.org/officeDocument/2006/relationships/image" Target="../media/image151.png"/><Relationship Id="rId40" Type="http://schemas.openxmlformats.org/officeDocument/2006/relationships/image" Target="../media/image154.png"/><Relationship Id="rId45" Type="http://schemas.openxmlformats.org/officeDocument/2006/relationships/image" Target="../media/image159.png"/><Relationship Id="rId53" Type="http://schemas.openxmlformats.org/officeDocument/2006/relationships/image" Target="../media/image165.png"/><Relationship Id="rId58" Type="http://schemas.openxmlformats.org/officeDocument/2006/relationships/image" Target="../media/image170.png"/><Relationship Id="rId66" Type="http://schemas.openxmlformats.org/officeDocument/2006/relationships/image" Target="../media/image178.png"/><Relationship Id="rId5" Type="http://schemas.openxmlformats.org/officeDocument/2006/relationships/image" Target="../media/image119.png"/><Relationship Id="rId61" Type="http://schemas.openxmlformats.org/officeDocument/2006/relationships/image" Target="../media/image173.png"/><Relationship Id="rId19" Type="http://schemas.openxmlformats.org/officeDocument/2006/relationships/image" Target="../media/image13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 Id="rId30" Type="http://schemas.openxmlformats.org/officeDocument/2006/relationships/image" Target="../media/image144.png"/><Relationship Id="rId35" Type="http://schemas.openxmlformats.org/officeDocument/2006/relationships/image" Target="../media/image149.png"/><Relationship Id="rId43" Type="http://schemas.openxmlformats.org/officeDocument/2006/relationships/image" Target="../media/image157.png"/><Relationship Id="rId48" Type="http://schemas.openxmlformats.org/officeDocument/2006/relationships/image" Target="../media/image162.png"/><Relationship Id="rId56" Type="http://schemas.openxmlformats.org/officeDocument/2006/relationships/image" Target="../media/image168.png"/><Relationship Id="rId64" Type="http://schemas.openxmlformats.org/officeDocument/2006/relationships/image" Target="../media/image176.png"/><Relationship Id="rId8" Type="http://schemas.openxmlformats.org/officeDocument/2006/relationships/image" Target="../media/image12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7.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33" Type="http://schemas.openxmlformats.org/officeDocument/2006/relationships/image" Target="../media/image147.png"/><Relationship Id="rId38" Type="http://schemas.openxmlformats.org/officeDocument/2006/relationships/image" Target="../media/image152.png"/><Relationship Id="rId46" Type="http://schemas.openxmlformats.org/officeDocument/2006/relationships/image" Target="../media/image160.png"/><Relationship Id="rId59" Type="http://schemas.openxmlformats.org/officeDocument/2006/relationships/image" Target="../media/image171.png"/><Relationship Id="rId67" Type="http://schemas.openxmlformats.org/officeDocument/2006/relationships/image" Target="../media/image179.png"/><Relationship Id="rId20" Type="http://schemas.openxmlformats.org/officeDocument/2006/relationships/image" Target="../media/image134.png"/><Relationship Id="rId41" Type="http://schemas.openxmlformats.org/officeDocument/2006/relationships/image" Target="../media/image155.png"/><Relationship Id="rId54" Type="http://schemas.openxmlformats.org/officeDocument/2006/relationships/image" Target="../media/image166.png"/><Relationship Id="rId6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36" Type="http://schemas.openxmlformats.org/officeDocument/2006/relationships/image" Target="../media/image15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69.png"/><Relationship Id="rId10" Type="http://schemas.openxmlformats.org/officeDocument/2006/relationships/image" Target="../media/image124.png"/><Relationship Id="rId31" Type="http://schemas.openxmlformats.org/officeDocument/2006/relationships/image" Target="../media/image145.png"/><Relationship Id="rId44" Type="http://schemas.openxmlformats.org/officeDocument/2006/relationships/image" Target="../media/image158.png"/><Relationship Id="rId52" Type="http://schemas.openxmlformats.org/officeDocument/2006/relationships/image" Target="../media/image164.png"/><Relationship Id="rId60" Type="http://schemas.openxmlformats.org/officeDocument/2006/relationships/image" Target="../media/image172.png"/><Relationship Id="rId65" Type="http://schemas.openxmlformats.org/officeDocument/2006/relationships/image" Target="../media/image177.png"/><Relationship Id="rId4" Type="http://schemas.openxmlformats.org/officeDocument/2006/relationships/image" Target="../media/image118.png"/><Relationship Id="rId9" Type="http://schemas.openxmlformats.org/officeDocument/2006/relationships/image" Target="../media/image123.png"/><Relationship Id="rId13" Type="http://schemas.openxmlformats.org/officeDocument/2006/relationships/image" Target="../media/image127.png"/><Relationship Id="rId18" Type="http://schemas.openxmlformats.org/officeDocument/2006/relationships/image" Target="../media/image132.png"/><Relationship Id="rId39" Type="http://schemas.openxmlformats.org/officeDocument/2006/relationships/image" Target="../media/image153.png"/></Relationships>
</file>

<file path=ppt/slides/_rels/slide1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17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8" Type="http://schemas.openxmlformats.org/officeDocument/2006/relationships/image" Target="../media/image186.emf"/><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1.png"/><Relationship Id="rId21" Type="http://schemas.openxmlformats.org/officeDocument/2006/relationships/image" Target="../media/image199.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9.xml"/><Relationship Id="rId16" Type="http://schemas.openxmlformats.org/officeDocument/2006/relationships/image" Target="../media/image194.png"/><Relationship Id="rId20" Type="http://schemas.openxmlformats.org/officeDocument/2006/relationships/image" Target="../media/image198.png"/><Relationship Id="rId1" Type="http://schemas.openxmlformats.org/officeDocument/2006/relationships/slideLayout" Target="../slideLayouts/slideLayout189.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emf"/><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82.emf"/><Relationship Id="rId9" Type="http://schemas.openxmlformats.org/officeDocument/2006/relationships/image" Target="../media/image187.emf"/><Relationship Id="rId14" Type="http://schemas.openxmlformats.org/officeDocument/2006/relationships/image" Target="../media/image192.png"/><Relationship Id="rId22" Type="http://schemas.openxmlformats.org/officeDocument/2006/relationships/image" Target="../media/image200.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02.png"/><Relationship Id="rId5" Type="http://schemas.openxmlformats.org/officeDocument/2006/relationships/image" Target="../media/image20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xml"/><Relationship Id="rId1" Type="http://schemas.openxmlformats.org/officeDocument/2006/relationships/slideLayout" Target="../slideLayouts/slideLayout72.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xml"/><Relationship Id="rId1" Type="http://schemas.openxmlformats.org/officeDocument/2006/relationships/slideLayout" Target="../slideLayouts/slideLayout72.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8.png"/><Relationship Id="rId3" Type="http://schemas.openxmlformats.org/officeDocument/2006/relationships/image" Target="../media/image205.png"/><Relationship Id="rId7" Type="http://schemas.openxmlformats.org/officeDocument/2006/relationships/image" Target="../media/image203.png"/><Relationship Id="rId12" Type="http://schemas.microsoft.com/office/2007/relationships/hdphoto" Target="../media/hdphoto6.wdp"/><Relationship Id="rId2" Type="http://schemas.openxmlformats.org/officeDocument/2006/relationships/notesSlide" Target="../notesSlides/notesSlide15.xml"/><Relationship Id="rId1" Type="http://schemas.openxmlformats.org/officeDocument/2006/relationships/slideLayout" Target="../slideLayouts/slideLayout72.xml"/><Relationship Id="rId6" Type="http://schemas.microsoft.com/office/2007/relationships/hdphoto" Target="../media/hdphoto5.wdp"/><Relationship Id="rId11" Type="http://schemas.openxmlformats.org/officeDocument/2006/relationships/image" Target="../media/image207.png"/><Relationship Id="rId5" Type="http://schemas.openxmlformats.org/officeDocument/2006/relationships/image" Target="../media/image206.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204.png"/></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72.xml"/></Relationships>
</file>

<file path=ppt/slides/_rels/slide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xml"/><Relationship Id="rId1" Type="http://schemas.openxmlformats.org/officeDocument/2006/relationships/slideLayout" Target="../slideLayouts/slideLayout72.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7.xml"/><Relationship Id="rId1" Type="http://schemas.openxmlformats.org/officeDocument/2006/relationships/slideLayout" Target="../slideLayouts/slideLayout72.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11.png"/><Relationship Id="rId4" Type="http://schemas.openxmlformats.org/officeDocument/2006/relationships/image" Target="../media/image2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13.png"/><Relationship Id="rId4"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217.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9.xml"/></Relationships>
</file>

<file path=ppt/slides/_rels/slide3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217.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22.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aka.ms/sql-dw-feedback"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3.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2511A18A-8962-4C4D-9831-C026948FDB7B}"/>
              </a:ext>
            </a:extLst>
          </p:cNvPr>
          <p:cNvSpPr/>
          <p:nvPr/>
        </p:nvSpPr>
        <p:spPr>
          <a:xfrm>
            <a:off x="9286288" y="194643"/>
            <a:ext cx="2828018" cy="369332"/>
          </a:xfrm>
          <a:prstGeom prst="rect">
            <a:avLst/>
          </a:prstGeom>
        </p:spPr>
        <p:txBody>
          <a:bodyPr wrap="none">
            <a:spAutoFit/>
          </a:bodyPr>
          <a:lstStyle/>
          <a:p>
            <a:r>
              <a:rPr lang="en-US" b="1" dirty="0"/>
              <a:t>01.Introduction to SQL DW</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Architecture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672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Auto scaling Data Warehouse</a:t>
            </a:r>
            <a:endParaRPr lang="en-US" dirty="0"/>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772337" y="4044577"/>
            <a:ext cx="131505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04569" y="3484647"/>
            <a:ext cx="650595" cy="506535"/>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8" name="TextBox 197">
            <a:extLst>
              <a:ext uri="{FF2B5EF4-FFF2-40B4-BE49-F238E27FC236}">
                <a16:creationId xmlns:a16="http://schemas.microsoft.com/office/drawing/2014/main" id="{25FFD387-D8A9-420F-9B6E-BCE3BFBFF510}"/>
              </a:ext>
            </a:extLst>
          </p:cNvPr>
          <p:cNvSpPr txBox="1"/>
          <p:nvPr/>
        </p:nvSpPr>
        <p:spPr>
          <a:xfrm>
            <a:off x="9964504" y="4666538"/>
            <a:ext cx="376751" cy="499107"/>
          </a:xfrm>
          <a:prstGeom prst="rect">
            <a:avLst/>
          </a:prstGeom>
          <a:noFill/>
        </p:spPr>
        <p:txBody>
          <a:bodyPr wrap="none" lIns="186521" tIns="149217" rIns="186521" bIns="149217" rtlCol="0">
            <a:spAutoFit/>
          </a:bodyPr>
          <a:lstStyle/>
          <a:p>
            <a:pPr>
              <a:lnSpc>
                <a:spcPct val="90000"/>
              </a:lnSpc>
              <a:spcAft>
                <a:spcPts val="612"/>
              </a:spcAft>
            </a:pPr>
            <a:endParaRPr lang="en-US" sz="1428" dirty="0">
              <a:gradFill>
                <a:gsLst>
                  <a:gs pos="2917">
                    <a:schemeClr val="tx1"/>
                  </a:gs>
                  <a:gs pos="30000">
                    <a:schemeClr val="tx1"/>
                  </a:gs>
                </a:gsLst>
                <a:lin ang="5400000" scaled="0"/>
              </a:gradFill>
            </a:endParaRPr>
          </a:p>
        </p:txBody>
      </p:sp>
      <p:cxnSp>
        <p:nvCxnSpPr>
          <p:cNvPr id="128" name="Straight Arrow Connector 127">
            <a:extLst>
              <a:ext uri="{FF2B5EF4-FFF2-40B4-BE49-F238E27FC236}">
                <a16:creationId xmlns:a16="http://schemas.microsoft.com/office/drawing/2014/main" id="{01C09375-26B2-4BDE-93F4-13DE8D4B1FCC}"/>
              </a:ext>
            </a:extLst>
          </p:cNvPr>
          <p:cNvCxnSpPr>
            <a:cxnSpLocks/>
          </p:cNvCxnSpPr>
          <p:nvPr/>
        </p:nvCxnSpPr>
        <p:spPr>
          <a:xfrm>
            <a:off x="9297294" y="4483501"/>
            <a:ext cx="0" cy="43259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A619481-DAD0-4E8B-94C4-2262FD7C4496}"/>
              </a:ext>
            </a:extLst>
          </p:cNvPr>
          <p:cNvGrpSpPr/>
          <p:nvPr/>
        </p:nvGrpSpPr>
        <p:grpSpPr>
          <a:xfrm>
            <a:off x="9022842" y="5090705"/>
            <a:ext cx="548904" cy="455558"/>
            <a:chOff x="6773175" y="404044"/>
            <a:chExt cx="802419" cy="717677"/>
          </a:xfrm>
        </p:grpSpPr>
        <p:sp>
          <p:nvSpPr>
            <p:cNvPr id="131" name="Freeform 24">
              <a:extLst>
                <a:ext uri="{FF2B5EF4-FFF2-40B4-BE49-F238E27FC236}">
                  <a16:creationId xmlns:a16="http://schemas.microsoft.com/office/drawing/2014/main" id="{2190822E-3AA7-4AFB-A834-30AB80D9C38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2" name="Freeform 640">
              <a:extLst>
                <a:ext uri="{FF2B5EF4-FFF2-40B4-BE49-F238E27FC236}">
                  <a16:creationId xmlns:a16="http://schemas.microsoft.com/office/drawing/2014/main" id="{45ACA5C8-F0F9-4571-9EA3-A8C0338FE5E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3" name="Freeform 28">
              <a:extLst>
                <a:ext uri="{FF2B5EF4-FFF2-40B4-BE49-F238E27FC236}">
                  <a16:creationId xmlns:a16="http://schemas.microsoft.com/office/drawing/2014/main" id="{518DAFC5-3886-4A42-BA1D-4DC3389BD16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CE465674-3CB6-44ED-A684-FE525CD56E1A}"/>
              </a:ext>
            </a:extLst>
          </p:cNvPr>
          <p:cNvSpPr/>
          <p:nvPr/>
        </p:nvSpPr>
        <p:spPr>
          <a:xfrm>
            <a:off x="8725728" y="5630446"/>
            <a:ext cx="1157847" cy="414353"/>
          </a:xfrm>
          <a:prstGeom prst="rect">
            <a:avLst/>
          </a:prstGeom>
        </p:spPr>
        <p:txBody>
          <a:bodyPr wrap="none">
            <a:spAutoFit/>
          </a:bodyPr>
          <a:lstStyle/>
          <a:p>
            <a:pP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(Auto-scaling)</a:t>
            </a:r>
          </a:p>
        </p:txBody>
      </p:sp>
      <p:sp>
        <p:nvSpPr>
          <p:cNvPr id="150" name="Right Bracket 149">
            <a:extLst>
              <a:ext uri="{FF2B5EF4-FFF2-40B4-BE49-F238E27FC236}">
                <a16:creationId xmlns:a16="http://schemas.microsoft.com/office/drawing/2014/main" id="{D8AC86C9-5E31-4463-9981-98FF682428D0}"/>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17" name="Group 216">
            <a:extLst>
              <a:ext uri="{FF2B5EF4-FFF2-40B4-BE49-F238E27FC236}">
                <a16:creationId xmlns:a16="http://schemas.microsoft.com/office/drawing/2014/main" id="{C7C5F1CC-906D-486C-A63D-2F236653DB1D}"/>
              </a:ext>
            </a:extLst>
          </p:cNvPr>
          <p:cNvGrpSpPr/>
          <p:nvPr/>
        </p:nvGrpSpPr>
        <p:grpSpPr>
          <a:xfrm>
            <a:off x="229916" y="1938542"/>
            <a:ext cx="1579838" cy="865044"/>
            <a:chOff x="263999" y="4368454"/>
            <a:chExt cx="1549001" cy="848159"/>
          </a:xfrm>
        </p:grpSpPr>
        <p:grpSp>
          <p:nvGrpSpPr>
            <p:cNvPr id="218" name="Group 217">
              <a:extLst>
                <a:ext uri="{FF2B5EF4-FFF2-40B4-BE49-F238E27FC236}">
                  <a16:creationId xmlns:a16="http://schemas.microsoft.com/office/drawing/2014/main" id="{3EE03EBA-7B2E-4ADF-B84C-826A47BF9ACD}"/>
                </a:ext>
              </a:extLst>
            </p:cNvPr>
            <p:cNvGrpSpPr/>
            <p:nvPr/>
          </p:nvGrpSpPr>
          <p:grpSpPr>
            <a:xfrm>
              <a:off x="816403" y="4368454"/>
              <a:ext cx="444192" cy="386556"/>
              <a:chOff x="1777107" y="1240971"/>
              <a:chExt cx="1471494" cy="1280568"/>
            </a:xfrm>
          </p:grpSpPr>
          <p:sp>
            <p:nvSpPr>
              <p:cNvPr id="220" name="Freeform 18">
                <a:extLst>
                  <a:ext uri="{FF2B5EF4-FFF2-40B4-BE49-F238E27FC236}">
                    <a16:creationId xmlns:a16="http://schemas.microsoft.com/office/drawing/2014/main" id="{1FDB4085-1F08-4D48-8915-DF1230B51E2B}"/>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21" name="Line 19">
                <a:extLst>
                  <a:ext uri="{FF2B5EF4-FFF2-40B4-BE49-F238E27FC236}">
                    <a16:creationId xmlns:a16="http://schemas.microsoft.com/office/drawing/2014/main" id="{CCFBF99E-427F-4637-B5C7-50A1B7C6B85F}"/>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4" name="Line 20">
                <a:extLst>
                  <a:ext uri="{FF2B5EF4-FFF2-40B4-BE49-F238E27FC236}">
                    <a16:creationId xmlns:a16="http://schemas.microsoft.com/office/drawing/2014/main" id="{6A4D1B16-A589-4478-AA59-4170E5772746}"/>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5" name="Freeform 21">
                <a:extLst>
                  <a:ext uri="{FF2B5EF4-FFF2-40B4-BE49-F238E27FC236}">
                    <a16:creationId xmlns:a16="http://schemas.microsoft.com/office/drawing/2014/main" id="{B5B4202F-23B8-45A5-82CC-C395053B2BDC}"/>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6" name="Line 22">
                <a:extLst>
                  <a:ext uri="{FF2B5EF4-FFF2-40B4-BE49-F238E27FC236}">
                    <a16:creationId xmlns:a16="http://schemas.microsoft.com/office/drawing/2014/main" id="{4B939809-3255-47E5-9983-6282BF0A41BA}"/>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7" name="Freeform 23">
                <a:extLst>
                  <a:ext uri="{FF2B5EF4-FFF2-40B4-BE49-F238E27FC236}">
                    <a16:creationId xmlns:a16="http://schemas.microsoft.com/office/drawing/2014/main" id="{F1826306-A58D-459C-AA87-504FD788CBC3}"/>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Freeform 24">
                <a:extLst>
                  <a:ext uri="{FF2B5EF4-FFF2-40B4-BE49-F238E27FC236}">
                    <a16:creationId xmlns:a16="http://schemas.microsoft.com/office/drawing/2014/main" id="{C74DFCBA-7F07-43D4-ACC2-A539321CC7E8}"/>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5">
                <a:extLst>
                  <a:ext uri="{FF2B5EF4-FFF2-40B4-BE49-F238E27FC236}">
                    <a16:creationId xmlns:a16="http://schemas.microsoft.com/office/drawing/2014/main" id="{1C5DD05A-AB76-4B6A-BC7A-8AE8B4F874EC}"/>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Line 26">
                <a:extLst>
                  <a:ext uri="{FF2B5EF4-FFF2-40B4-BE49-F238E27FC236}">
                    <a16:creationId xmlns:a16="http://schemas.microsoft.com/office/drawing/2014/main" id="{9EA25C65-3B48-4E77-AB58-E05172D52AA7}"/>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1" name="Line 27">
                <a:extLst>
                  <a:ext uri="{FF2B5EF4-FFF2-40B4-BE49-F238E27FC236}">
                    <a16:creationId xmlns:a16="http://schemas.microsoft.com/office/drawing/2014/main" id="{70E4B6EE-64CB-447E-B04B-0A233F259DB4}"/>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Line 28">
                <a:extLst>
                  <a:ext uri="{FF2B5EF4-FFF2-40B4-BE49-F238E27FC236}">
                    <a16:creationId xmlns:a16="http://schemas.microsoft.com/office/drawing/2014/main" id="{FDDAAFE1-C022-4C5D-89EC-644A67DF25F3}"/>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19" name="TextBox 218">
              <a:extLst>
                <a:ext uri="{FF2B5EF4-FFF2-40B4-BE49-F238E27FC236}">
                  <a16:creationId xmlns:a16="http://schemas.microsoft.com/office/drawing/2014/main" id="{62EFF73E-2EFE-43A2-890E-1BD3E764EAED}"/>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53" name="TextBox 252">
            <a:extLst>
              <a:ext uri="{FF2B5EF4-FFF2-40B4-BE49-F238E27FC236}">
                <a16:creationId xmlns:a16="http://schemas.microsoft.com/office/drawing/2014/main" id="{303A674B-ED6B-4EA2-AA64-A6DE7F6553C7}"/>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54" name="TextBox 253">
            <a:extLst>
              <a:ext uri="{FF2B5EF4-FFF2-40B4-BE49-F238E27FC236}">
                <a16:creationId xmlns:a16="http://schemas.microsoft.com/office/drawing/2014/main" id="{344A38ED-0775-4D7B-BD56-2209688D9044}"/>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255" name="TextBox 254">
            <a:extLst>
              <a:ext uri="{FF2B5EF4-FFF2-40B4-BE49-F238E27FC236}">
                <a16:creationId xmlns:a16="http://schemas.microsoft.com/office/drawing/2014/main" id="{59E53920-9A63-4B3C-A2F8-8638B94615BF}"/>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256" name="Group 255">
            <a:extLst>
              <a:ext uri="{FF2B5EF4-FFF2-40B4-BE49-F238E27FC236}">
                <a16:creationId xmlns:a16="http://schemas.microsoft.com/office/drawing/2014/main" id="{AA8460BA-0F4A-4809-94A4-D825682C7640}"/>
              </a:ext>
            </a:extLst>
          </p:cNvPr>
          <p:cNvGrpSpPr/>
          <p:nvPr/>
        </p:nvGrpSpPr>
        <p:grpSpPr>
          <a:xfrm>
            <a:off x="878237" y="4234796"/>
            <a:ext cx="252652" cy="373340"/>
            <a:chOff x="9362108" y="1989394"/>
            <a:chExt cx="1356127" cy="2003921"/>
          </a:xfrm>
        </p:grpSpPr>
        <p:sp>
          <p:nvSpPr>
            <p:cNvPr id="257" name="Line 46">
              <a:extLst>
                <a:ext uri="{FF2B5EF4-FFF2-40B4-BE49-F238E27FC236}">
                  <a16:creationId xmlns:a16="http://schemas.microsoft.com/office/drawing/2014/main" id="{AFB240A0-C21C-4514-A081-B313371D9B37}"/>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58" name="Line 47">
              <a:extLst>
                <a:ext uri="{FF2B5EF4-FFF2-40B4-BE49-F238E27FC236}">
                  <a16:creationId xmlns:a16="http://schemas.microsoft.com/office/drawing/2014/main" id="{9DCEC935-8075-48F0-9FCC-825873F98E7F}"/>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89" name="Rectangle 48">
              <a:extLst>
                <a:ext uri="{FF2B5EF4-FFF2-40B4-BE49-F238E27FC236}">
                  <a16:creationId xmlns:a16="http://schemas.microsoft.com/office/drawing/2014/main" id="{63EE553F-4B20-4D3E-BEC1-35E8FAEAA200}"/>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0" name="Freeform 49">
              <a:extLst>
                <a:ext uri="{FF2B5EF4-FFF2-40B4-BE49-F238E27FC236}">
                  <a16:creationId xmlns:a16="http://schemas.microsoft.com/office/drawing/2014/main" id="{7924B368-F227-4497-8C79-5744239BCC47}"/>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1" name="Line 50">
              <a:extLst>
                <a:ext uri="{FF2B5EF4-FFF2-40B4-BE49-F238E27FC236}">
                  <a16:creationId xmlns:a16="http://schemas.microsoft.com/office/drawing/2014/main" id="{F31DA656-5397-4A79-A577-5ECB784F2A52}"/>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2" name="Line 51">
              <a:extLst>
                <a:ext uri="{FF2B5EF4-FFF2-40B4-BE49-F238E27FC236}">
                  <a16:creationId xmlns:a16="http://schemas.microsoft.com/office/drawing/2014/main" id="{8E022198-0429-43B7-8AF4-15DB153CE7A9}"/>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3" name="Line 52">
              <a:extLst>
                <a:ext uri="{FF2B5EF4-FFF2-40B4-BE49-F238E27FC236}">
                  <a16:creationId xmlns:a16="http://schemas.microsoft.com/office/drawing/2014/main" id="{231777E1-BBC5-4E54-B779-280F43575FA5}"/>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4" name="Rectangle 53">
              <a:extLst>
                <a:ext uri="{FF2B5EF4-FFF2-40B4-BE49-F238E27FC236}">
                  <a16:creationId xmlns:a16="http://schemas.microsoft.com/office/drawing/2014/main" id="{5D69FABF-A4F9-40AA-AAD4-C8C27FEDFA21}"/>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5" name="Line 54">
              <a:extLst>
                <a:ext uri="{FF2B5EF4-FFF2-40B4-BE49-F238E27FC236}">
                  <a16:creationId xmlns:a16="http://schemas.microsoft.com/office/drawing/2014/main" id="{E0B27B1B-FA3D-48C4-B185-7999CADE1F02}"/>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6" name="Oval 56">
              <a:extLst>
                <a:ext uri="{FF2B5EF4-FFF2-40B4-BE49-F238E27FC236}">
                  <a16:creationId xmlns:a16="http://schemas.microsoft.com/office/drawing/2014/main" id="{9E7D07DE-A45E-4922-97EF-BECF4AD9329E}"/>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7" name="Freeform: Shape 442">
              <a:extLst>
                <a:ext uri="{FF2B5EF4-FFF2-40B4-BE49-F238E27FC236}">
                  <a16:creationId xmlns:a16="http://schemas.microsoft.com/office/drawing/2014/main" id="{2A0766E2-ECCB-4928-9274-468A93D651AD}"/>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298" name="Group 297">
            <a:extLst>
              <a:ext uri="{FF2B5EF4-FFF2-40B4-BE49-F238E27FC236}">
                <a16:creationId xmlns:a16="http://schemas.microsoft.com/office/drawing/2014/main" id="{C897B5E7-048E-473A-AEFB-7AEE349AFB31}"/>
              </a:ext>
            </a:extLst>
          </p:cNvPr>
          <p:cNvGrpSpPr/>
          <p:nvPr/>
        </p:nvGrpSpPr>
        <p:grpSpPr>
          <a:xfrm>
            <a:off x="878234" y="5387222"/>
            <a:ext cx="252656" cy="309285"/>
            <a:chOff x="965200" y="3436897"/>
            <a:chExt cx="528881" cy="647424"/>
          </a:xfrm>
        </p:grpSpPr>
        <p:grpSp>
          <p:nvGrpSpPr>
            <p:cNvPr id="299" name="Group 298">
              <a:extLst>
                <a:ext uri="{FF2B5EF4-FFF2-40B4-BE49-F238E27FC236}">
                  <a16:creationId xmlns:a16="http://schemas.microsoft.com/office/drawing/2014/main" id="{C74B3590-FF80-4844-A11B-667705459BD8}"/>
                </a:ext>
              </a:extLst>
            </p:cNvPr>
            <p:cNvGrpSpPr/>
            <p:nvPr/>
          </p:nvGrpSpPr>
          <p:grpSpPr>
            <a:xfrm flipH="1">
              <a:off x="965200" y="3436897"/>
              <a:ext cx="528881" cy="647424"/>
              <a:chOff x="3003960" y="3685414"/>
              <a:chExt cx="403310" cy="493707"/>
            </a:xfrm>
          </p:grpSpPr>
          <p:sp>
            <p:nvSpPr>
              <p:cNvPr id="304" name="Snip Single Corner Rectangle 26">
                <a:extLst>
                  <a:ext uri="{FF2B5EF4-FFF2-40B4-BE49-F238E27FC236}">
                    <a16:creationId xmlns:a16="http://schemas.microsoft.com/office/drawing/2014/main" id="{FFFB94D7-F167-466B-94AC-3626CE26D5A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riangle 27">
                <a:extLst>
                  <a:ext uri="{FF2B5EF4-FFF2-40B4-BE49-F238E27FC236}">
                    <a16:creationId xmlns:a16="http://schemas.microsoft.com/office/drawing/2014/main" id="{10E203B2-A520-4826-A768-2BF5BBD6502F}"/>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300" name="Straight Connector 299">
              <a:extLst>
                <a:ext uri="{FF2B5EF4-FFF2-40B4-BE49-F238E27FC236}">
                  <a16:creationId xmlns:a16="http://schemas.microsoft.com/office/drawing/2014/main" id="{4F9EDBB8-7FC4-4839-8F81-49B6E5E85A6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CAADDB0-A9B2-4E89-B190-77E4211059E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358713E-34C9-41E3-8390-4B9A7F45D414}"/>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F5E5A61-E7A4-43E3-AB60-A6B1701BC1D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9AB91CF2-F752-40FC-A299-7410E1FF7D4E}"/>
              </a:ext>
            </a:extLst>
          </p:cNvPr>
          <p:cNvGrpSpPr/>
          <p:nvPr/>
        </p:nvGrpSpPr>
        <p:grpSpPr>
          <a:xfrm>
            <a:off x="804760" y="3146470"/>
            <a:ext cx="399606" cy="346130"/>
            <a:chOff x="5606650" y="4267932"/>
            <a:chExt cx="2764904" cy="2394908"/>
          </a:xfrm>
        </p:grpSpPr>
        <p:sp>
          <p:nvSpPr>
            <p:cNvPr id="307" name="Rounded Rectangle 19">
              <a:extLst>
                <a:ext uri="{FF2B5EF4-FFF2-40B4-BE49-F238E27FC236}">
                  <a16:creationId xmlns:a16="http://schemas.microsoft.com/office/drawing/2014/main" id="{FA6EE83A-1811-4904-88E1-6B7686786D1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8" name="Rectangle 307">
              <a:extLst>
                <a:ext uri="{FF2B5EF4-FFF2-40B4-BE49-F238E27FC236}">
                  <a16:creationId xmlns:a16="http://schemas.microsoft.com/office/drawing/2014/main" id="{286D1E6B-608C-456D-8D30-04368EC9ABC4}"/>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9" name="Rectangle 308">
              <a:extLst>
                <a:ext uri="{FF2B5EF4-FFF2-40B4-BE49-F238E27FC236}">
                  <a16:creationId xmlns:a16="http://schemas.microsoft.com/office/drawing/2014/main" id="{75A4B919-8AE1-423E-AA6F-0991689E0226}"/>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0" name="Rectangle 309">
              <a:extLst>
                <a:ext uri="{FF2B5EF4-FFF2-40B4-BE49-F238E27FC236}">
                  <a16:creationId xmlns:a16="http://schemas.microsoft.com/office/drawing/2014/main" id="{C4105E91-D102-4072-B079-F8B48A65E054}"/>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1" name="Rectangle 310">
              <a:extLst>
                <a:ext uri="{FF2B5EF4-FFF2-40B4-BE49-F238E27FC236}">
                  <a16:creationId xmlns:a16="http://schemas.microsoft.com/office/drawing/2014/main" id="{43F68161-D679-4E71-BF87-352AC36CAA9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2" name="Rectangle 311">
              <a:extLst>
                <a:ext uri="{FF2B5EF4-FFF2-40B4-BE49-F238E27FC236}">
                  <a16:creationId xmlns:a16="http://schemas.microsoft.com/office/drawing/2014/main" id="{8FC6F086-B782-4B3F-B76F-882A06E9104D}"/>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3" name="Rectangle 312">
              <a:extLst>
                <a:ext uri="{FF2B5EF4-FFF2-40B4-BE49-F238E27FC236}">
                  <a16:creationId xmlns:a16="http://schemas.microsoft.com/office/drawing/2014/main" id="{EFD2B953-0638-4A39-A49F-548112ACB0A4}"/>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4" name="Rectangle 313">
              <a:extLst>
                <a:ext uri="{FF2B5EF4-FFF2-40B4-BE49-F238E27FC236}">
                  <a16:creationId xmlns:a16="http://schemas.microsoft.com/office/drawing/2014/main" id="{485573D7-D820-4DDB-85DE-7F00A3C5921E}"/>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5" name="Rectangle 314">
              <a:extLst>
                <a:ext uri="{FF2B5EF4-FFF2-40B4-BE49-F238E27FC236}">
                  <a16:creationId xmlns:a16="http://schemas.microsoft.com/office/drawing/2014/main" id="{A00435F4-901A-463F-B81C-5C12C6B80433}"/>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6" name="Rectangle 315">
              <a:extLst>
                <a:ext uri="{FF2B5EF4-FFF2-40B4-BE49-F238E27FC236}">
                  <a16:creationId xmlns:a16="http://schemas.microsoft.com/office/drawing/2014/main" id="{BC8E3A7B-C31F-46D5-9D2D-DF9EAD068F88}"/>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317" name="Straight Connector 316">
              <a:extLst>
                <a:ext uri="{FF2B5EF4-FFF2-40B4-BE49-F238E27FC236}">
                  <a16:creationId xmlns:a16="http://schemas.microsoft.com/office/drawing/2014/main" id="{4163DF3D-17DB-4D80-90AB-51F5175FA03D}"/>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Rectangle 317">
            <a:extLst>
              <a:ext uri="{FF2B5EF4-FFF2-40B4-BE49-F238E27FC236}">
                <a16:creationId xmlns:a16="http://schemas.microsoft.com/office/drawing/2014/main" id="{92BB1B96-7582-4192-A2CF-B164F5752889}"/>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319" name="Group 318">
            <a:extLst>
              <a:ext uri="{FF2B5EF4-FFF2-40B4-BE49-F238E27FC236}">
                <a16:creationId xmlns:a16="http://schemas.microsoft.com/office/drawing/2014/main" id="{319FF83F-E7B5-45A3-87B0-B1482FA4D2B3}"/>
              </a:ext>
            </a:extLst>
          </p:cNvPr>
          <p:cNvGrpSpPr/>
          <p:nvPr/>
        </p:nvGrpSpPr>
        <p:grpSpPr>
          <a:xfrm>
            <a:off x="8887659" y="3462896"/>
            <a:ext cx="540678" cy="530968"/>
            <a:chOff x="2549926" y="1227604"/>
            <a:chExt cx="5177116" cy="5084148"/>
          </a:xfrm>
        </p:grpSpPr>
        <p:sp>
          <p:nvSpPr>
            <p:cNvPr id="320" name="Freeform: Shape 821">
              <a:extLst>
                <a:ext uri="{FF2B5EF4-FFF2-40B4-BE49-F238E27FC236}">
                  <a16:creationId xmlns:a16="http://schemas.microsoft.com/office/drawing/2014/main" id="{763BCA47-2804-49B0-89D8-90E6ABC4BD5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DF4D9B0C-0D09-48CB-B1A6-DBEA2579132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D9117CE2-D358-4121-A8C3-AA2289A01772}"/>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46D48916-49BD-4B92-9B03-9B8DA3435C72}"/>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C5624ACB-D616-4D03-8D75-001BCE8B35A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F632069A-F118-488B-9661-292FCDEB628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7D29AB5C-5AEF-4042-A497-06495BCDD92B}"/>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Cylinder 828">
              <a:extLst>
                <a:ext uri="{FF2B5EF4-FFF2-40B4-BE49-F238E27FC236}">
                  <a16:creationId xmlns:a16="http://schemas.microsoft.com/office/drawing/2014/main" id="{3D9A3BED-0BAE-45AF-9486-AD90444D2BA6}"/>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329" name="Straight Arrow Connector 328">
            <a:extLst>
              <a:ext uri="{FF2B5EF4-FFF2-40B4-BE49-F238E27FC236}">
                <a16:creationId xmlns:a16="http://schemas.microsoft.com/office/drawing/2014/main" id="{6D493F20-42A5-41AF-AB15-72AEBA083170}"/>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A801A22-9B05-4073-9345-3F953EAB55CF}"/>
              </a:ext>
            </a:extLst>
          </p:cNvPr>
          <p:cNvSpPr/>
          <p:nvPr/>
        </p:nvSpPr>
        <p:spPr>
          <a:xfrm>
            <a:off x="6951626" y="3486293"/>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331" name="Rectangle 330">
            <a:extLst>
              <a:ext uri="{FF2B5EF4-FFF2-40B4-BE49-F238E27FC236}">
                <a16:creationId xmlns:a16="http://schemas.microsoft.com/office/drawing/2014/main" id="{FFFAB6A1-3DF0-4B5F-8E12-90D166A1F04C}"/>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332" name="Rectangle 331">
            <a:extLst>
              <a:ext uri="{FF2B5EF4-FFF2-40B4-BE49-F238E27FC236}">
                <a16:creationId xmlns:a16="http://schemas.microsoft.com/office/drawing/2014/main" id="{AC40286D-E843-4446-97B4-8E6A27A1D124}"/>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33" name="Group 332">
            <a:extLst>
              <a:ext uri="{FF2B5EF4-FFF2-40B4-BE49-F238E27FC236}">
                <a16:creationId xmlns:a16="http://schemas.microsoft.com/office/drawing/2014/main" id="{60CC0EA6-98E9-49F5-BA74-436443327889}"/>
              </a:ext>
            </a:extLst>
          </p:cNvPr>
          <p:cNvGrpSpPr/>
          <p:nvPr/>
        </p:nvGrpSpPr>
        <p:grpSpPr>
          <a:xfrm>
            <a:off x="5091363" y="3506103"/>
            <a:ext cx="517863" cy="444557"/>
            <a:chOff x="5849473" y="3154325"/>
            <a:chExt cx="507755" cy="435880"/>
          </a:xfrm>
        </p:grpSpPr>
        <p:sp>
          <p:nvSpPr>
            <p:cNvPr id="334" name="Hexagon 333">
              <a:extLst>
                <a:ext uri="{FF2B5EF4-FFF2-40B4-BE49-F238E27FC236}">
                  <a16:creationId xmlns:a16="http://schemas.microsoft.com/office/drawing/2014/main" id="{9963636A-F63E-4910-B590-E554A2AC2C6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5" name="Snip Single Corner Rectangle 26">
              <a:extLst>
                <a:ext uri="{FF2B5EF4-FFF2-40B4-BE49-F238E27FC236}">
                  <a16:creationId xmlns:a16="http://schemas.microsoft.com/office/drawing/2014/main" id="{891CDF35-A270-466D-9D79-8E26F8542EF4}"/>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237AAF72-9096-4C4C-804D-4430037BEA1E}"/>
                </a:ext>
              </a:extLst>
            </p:cNvPr>
            <p:cNvGrpSpPr/>
            <p:nvPr/>
          </p:nvGrpSpPr>
          <p:grpSpPr>
            <a:xfrm>
              <a:off x="6042257" y="3299649"/>
              <a:ext cx="85436" cy="153264"/>
              <a:chOff x="4917030" y="1019829"/>
              <a:chExt cx="123056" cy="229308"/>
            </a:xfrm>
          </p:grpSpPr>
          <p:sp>
            <p:nvSpPr>
              <p:cNvPr id="338" name="Freeform: Shape 337">
                <a:extLst>
                  <a:ext uri="{FF2B5EF4-FFF2-40B4-BE49-F238E27FC236}">
                    <a16:creationId xmlns:a16="http://schemas.microsoft.com/office/drawing/2014/main" id="{DAEEF536-7FA4-47D6-8B03-57EC7C9A3A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A3860EF1-BE72-4EDA-9029-6CA1A6F8B2D8}"/>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0" name="Freeform: Shape 339">
                <a:extLst>
                  <a:ext uri="{FF2B5EF4-FFF2-40B4-BE49-F238E27FC236}">
                    <a16:creationId xmlns:a16="http://schemas.microsoft.com/office/drawing/2014/main" id="{30D8B766-74AA-4C3C-B73C-06B4C4B45ADF}"/>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8D1D4EAE-9C1C-41FB-86F0-77041C1930A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7" name="Right Triangle 336">
              <a:extLst>
                <a:ext uri="{FF2B5EF4-FFF2-40B4-BE49-F238E27FC236}">
                  <a16:creationId xmlns:a16="http://schemas.microsoft.com/office/drawing/2014/main" id="{576AB499-8DDE-4490-A902-039A3BF1A5F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342" name="Rectangle 341">
            <a:extLst>
              <a:ext uri="{FF2B5EF4-FFF2-40B4-BE49-F238E27FC236}">
                <a16:creationId xmlns:a16="http://schemas.microsoft.com/office/drawing/2014/main" id="{2C680C7D-154F-42AA-A638-32A807C145A3}"/>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43" name="Group 342">
            <a:extLst>
              <a:ext uri="{FF2B5EF4-FFF2-40B4-BE49-F238E27FC236}">
                <a16:creationId xmlns:a16="http://schemas.microsoft.com/office/drawing/2014/main" id="{F62021F5-4DD5-4DB8-98A7-62E91012C30B}"/>
              </a:ext>
            </a:extLst>
          </p:cNvPr>
          <p:cNvGrpSpPr/>
          <p:nvPr/>
        </p:nvGrpSpPr>
        <p:grpSpPr>
          <a:xfrm>
            <a:off x="2973166" y="3515910"/>
            <a:ext cx="431710" cy="424945"/>
            <a:chOff x="5279190" y="5401430"/>
            <a:chExt cx="1101836" cy="1106637"/>
          </a:xfrm>
        </p:grpSpPr>
        <p:sp>
          <p:nvSpPr>
            <p:cNvPr id="344" name="Freeform: Shape 815">
              <a:extLst>
                <a:ext uri="{FF2B5EF4-FFF2-40B4-BE49-F238E27FC236}">
                  <a16:creationId xmlns:a16="http://schemas.microsoft.com/office/drawing/2014/main" id="{BA905A00-FE10-4050-9EEA-81DA3261D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5" name="Freeform: Shape 816">
              <a:extLst>
                <a:ext uri="{FF2B5EF4-FFF2-40B4-BE49-F238E27FC236}">
                  <a16:creationId xmlns:a16="http://schemas.microsoft.com/office/drawing/2014/main" id="{1F779750-77B5-47EA-9F5F-DB5ED444CDB3}"/>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6" name="Freeform: Shape 817">
              <a:extLst>
                <a:ext uri="{FF2B5EF4-FFF2-40B4-BE49-F238E27FC236}">
                  <a16:creationId xmlns:a16="http://schemas.microsoft.com/office/drawing/2014/main" id="{07BDE7C9-8350-472A-A07F-7E4265A0781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7" name="Freeform: Shape 818">
              <a:extLst>
                <a:ext uri="{FF2B5EF4-FFF2-40B4-BE49-F238E27FC236}">
                  <a16:creationId xmlns:a16="http://schemas.microsoft.com/office/drawing/2014/main" id="{EAEE11D2-D8AE-4D45-B5A1-6097821FC800}"/>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8" name="Freeform: Shape 819">
              <a:extLst>
                <a:ext uri="{FF2B5EF4-FFF2-40B4-BE49-F238E27FC236}">
                  <a16:creationId xmlns:a16="http://schemas.microsoft.com/office/drawing/2014/main" id="{C038CF27-29A4-4E8C-A7A4-56EE6AF48F69}"/>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349" name="Straight Arrow Connector 348">
            <a:extLst>
              <a:ext uri="{FF2B5EF4-FFF2-40B4-BE49-F238E27FC236}">
                <a16:creationId xmlns:a16="http://schemas.microsoft.com/office/drawing/2014/main" id="{D6E6282A-FCE9-412D-ABEA-B0837ED3C287}"/>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8012257-7ED5-418A-9418-E287CFDDA6C8}"/>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51" name="Group 350">
            <a:extLst>
              <a:ext uri="{FF2B5EF4-FFF2-40B4-BE49-F238E27FC236}">
                <a16:creationId xmlns:a16="http://schemas.microsoft.com/office/drawing/2014/main" id="{EA00AEBB-20DF-46E2-8288-11E5C000ED47}"/>
              </a:ext>
            </a:extLst>
          </p:cNvPr>
          <p:cNvGrpSpPr/>
          <p:nvPr/>
        </p:nvGrpSpPr>
        <p:grpSpPr>
          <a:xfrm>
            <a:off x="11337161" y="3545308"/>
            <a:ext cx="799749" cy="472370"/>
            <a:chOff x="10791630" y="4209709"/>
            <a:chExt cx="982164" cy="579530"/>
          </a:xfrm>
          <a:solidFill>
            <a:srgbClr val="F7F7F7"/>
          </a:solidFill>
        </p:grpSpPr>
        <p:sp useBgFill="1">
          <p:nvSpPr>
            <p:cNvPr id="352" name="Freeform 50">
              <a:extLst>
                <a:ext uri="{FF2B5EF4-FFF2-40B4-BE49-F238E27FC236}">
                  <a16:creationId xmlns:a16="http://schemas.microsoft.com/office/drawing/2014/main" id="{9712AED3-810F-4545-8A51-B5BF9EAB5724}"/>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3" name="Freeform 52">
              <a:extLst>
                <a:ext uri="{FF2B5EF4-FFF2-40B4-BE49-F238E27FC236}">
                  <a16:creationId xmlns:a16="http://schemas.microsoft.com/office/drawing/2014/main" id="{0EE6B2BA-C71C-4E41-ACC3-6CCB4497DD69}"/>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4" name="Line 54">
              <a:extLst>
                <a:ext uri="{FF2B5EF4-FFF2-40B4-BE49-F238E27FC236}">
                  <a16:creationId xmlns:a16="http://schemas.microsoft.com/office/drawing/2014/main" id="{365B395C-9CF4-4DA2-AC34-96A29ADD5410}"/>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5" name="Line 55">
              <a:extLst>
                <a:ext uri="{FF2B5EF4-FFF2-40B4-BE49-F238E27FC236}">
                  <a16:creationId xmlns:a16="http://schemas.microsoft.com/office/drawing/2014/main" id="{03D0B240-294A-496B-A195-8C83674B6B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6" name="Line 56">
              <a:extLst>
                <a:ext uri="{FF2B5EF4-FFF2-40B4-BE49-F238E27FC236}">
                  <a16:creationId xmlns:a16="http://schemas.microsoft.com/office/drawing/2014/main" id="{0DD6C4D3-9E44-4DD5-9BCC-80C01C92EC00}"/>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7" name="Freeform 57">
              <a:extLst>
                <a:ext uri="{FF2B5EF4-FFF2-40B4-BE49-F238E27FC236}">
                  <a16:creationId xmlns:a16="http://schemas.microsoft.com/office/drawing/2014/main" id="{117C1CA4-6311-44B1-A2F2-87D1AD788E71}"/>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8" name="Freeform 58">
              <a:extLst>
                <a:ext uri="{FF2B5EF4-FFF2-40B4-BE49-F238E27FC236}">
                  <a16:creationId xmlns:a16="http://schemas.microsoft.com/office/drawing/2014/main" id="{CFB9C860-6B5B-4521-824E-6F2CAE943DFD}"/>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9" name="Freeform 59">
              <a:extLst>
                <a:ext uri="{FF2B5EF4-FFF2-40B4-BE49-F238E27FC236}">
                  <a16:creationId xmlns:a16="http://schemas.microsoft.com/office/drawing/2014/main" id="{362EFAF5-2F21-42B8-963D-2B6D893FADC3}"/>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0" name="Freeform 60">
              <a:extLst>
                <a:ext uri="{FF2B5EF4-FFF2-40B4-BE49-F238E27FC236}">
                  <a16:creationId xmlns:a16="http://schemas.microsoft.com/office/drawing/2014/main" id="{C212B500-DB6E-40DF-9ECA-3DC14B450FED}"/>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1" name="Freeform 61">
              <a:extLst>
                <a:ext uri="{FF2B5EF4-FFF2-40B4-BE49-F238E27FC236}">
                  <a16:creationId xmlns:a16="http://schemas.microsoft.com/office/drawing/2014/main" id="{1FBFBB1F-8ABD-4CE7-916F-D5B39F9DBA8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2" name="Line 62">
              <a:extLst>
                <a:ext uri="{FF2B5EF4-FFF2-40B4-BE49-F238E27FC236}">
                  <a16:creationId xmlns:a16="http://schemas.microsoft.com/office/drawing/2014/main" id="{CD241934-F4B5-4B7D-96F6-8C41A874BE1A}"/>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3" name="Line 63">
              <a:extLst>
                <a:ext uri="{FF2B5EF4-FFF2-40B4-BE49-F238E27FC236}">
                  <a16:creationId xmlns:a16="http://schemas.microsoft.com/office/drawing/2014/main" id="{3E13E3B3-C93D-4D22-90EA-C1DC66183E54}"/>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4" name="Line 64">
              <a:extLst>
                <a:ext uri="{FF2B5EF4-FFF2-40B4-BE49-F238E27FC236}">
                  <a16:creationId xmlns:a16="http://schemas.microsoft.com/office/drawing/2014/main" id="{B36EF168-6B50-4AFC-BF59-DD66679C8855}"/>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5" name="Line 65">
              <a:extLst>
                <a:ext uri="{FF2B5EF4-FFF2-40B4-BE49-F238E27FC236}">
                  <a16:creationId xmlns:a16="http://schemas.microsoft.com/office/drawing/2014/main" id="{D4DEE4A6-1E71-4CBE-B9A8-336D569D0A3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6" name="Freeform 66">
              <a:extLst>
                <a:ext uri="{FF2B5EF4-FFF2-40B4-BE49-F238E27FC236}">
                  <a16:creationId xmlns:a16="http://schemas.microsoft.com/office/drawing/2014/main" id="{0DE978F5-7D86-49F7-9877-74B86E4D139E}"/>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67" name="Group 366">
              <a:extLst>
                <a:ext uri="{FF2B5EF4-FFF2-40B4-BE49-F238E27FC236}">
                  <a16:creationId xmlns:a16="http://schemas.microsoft.com/office/drawing/2014/main" id="{BC73485C-1EE6-423E-8EAB-76F453856DE5}"/>
                </a:ext>
              </a:extLst>
            </p:cNvPr>
            <p:cNvGrpSpPr/>
            <p:nvPr/>
          </p:nvGrpSpPr>
          <p:grpSpPr>
            <a:xfrm>
              <a:off x="10913128" y="4544291"/>
              <a:ext cx="243440" cy="185324"/>
              <a:chOff x="2502877" y="2643553"/>
              <a:chExt cx="3651737" cy="2779942"/>
            </a:xfrm>
            <a:grpFill/>
          </p:grpSpPr>
          <p:sp>
            <p:nvSpPr>
              <p:cNvPr id="368" name="Freeform: Shape 581">
                <a:extLst>
                  <a:ext uri="{FF2B5EF4-FFF2-40B4-BE49-F238E27FC236}">
                    <a16:creationId xmlns:a16="http://schemas.microsoft.com/office/drawing/2014/main" id="{E488D388-9B35-4D08-96F3-01F616C59116}"/>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69" name="Straight Connector 368">
                <a:extLst>
                  <a:ext uri="{FF2B5EF4-FFF2-40B4-BE49-F238E27FC236}">
                    <a16:creationId xmlns:a16="http://schemas.microsoft.com/office/drawing/2014/main" id="{49C02CA7-86F0-49FC-9F36-C52DBB1C83B6}"/>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E6ADAAC-F811-4EC7-8CF2-6F7D3DA38C77}"/>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E8DB909-EED9-4FDB-A496-E126AB8D2819}"/>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4ABECB83-9C3C-42B7-A1AD-2D3D9C6C77A6}"/>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73" name="Straight Arrow Connector 372">
            <a:extLst>
              <a:ext uri="{FF2B5EF4-FFF2-40B4-BE49-F238E27FC236}">
                <a16:creationId xmlns:a16="http://schemas.microsoft.com/office/drawing/2014/main" id="{F6E12CF5-746E-4881-AFE7-EBC6F3A00B40}"/>
              </a:ext>
            </a:extLst>
          </p:cNvPr>
          <p:cNvCxnSpPr>
            <a:cxnSpLocks/>
          </p:cNvCxnSpPr>
          <p:nvPr/>
        </p:nvCxnSpPr>
        <p:spPr>
          <a:xfrm>
            <a:off x="9597190" y="3731659"/>
            <a:ext cx="367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034F2C5-C1DD-4C31-9737-2064FE1F7080}"/>
              </a:ext>
            </a:extLst>
          </p:cNvPr>
          <p:cNvCxnSpPr>
            <a:cxnSpLocks/>
          </p:cNvCxnSpPr>
          <p:nvPr/>
        </p:nvCxnSpPr>
        <p:spPr>
          <a:xfrm>
            <a:off x="10869737" y="3737416"/>
            <a:ext cx="29000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BD22EF59-B5A6-439D-801F-1FA0E7C1618F}"/>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6" name="Rectangle 375">
            <a:extLst>
              <a:ext uri="{FF2B5EF4-FFF2-40B4-BE49-F238E27FC236}">
                <a16:creationId xmlns:a16="http://schemas.microsoft.com/office/drawing/2014/main" id="{861086E7-4D43-4653-A6ED-6D4B83C45476}"/>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377" name="Group 376">
            <a:extLst>
              <a:ext uri="{FF2B5EF4-FFF2-40B4-BE49-F238E27FC236}">
                <a16:creationId xmlns:a16="http://schemas.microsoft.com/office/drawing/2014/main" id="{0331096A-CF79-4E52-8778-32E506CC6AB2}"/>
              </a:ext>
            </a:extLst>
          </p:cNvPr>
          <p:cNvGrpSpPr/>
          <p:nvPr/>
        </p:nvGrpSpPr>
        <p:grpSpPr>
          <a:xfrm>
            <a:off x="7301810" y="2084774"/>
            <a:ext cx="416412" cy="339739"/>
            <a:chOff x="5818113" y="2550840"/>
            <a:chExt cx="529278" cy="431824"/>
          </a:xfrm>
        </p:grpSpPr>
        <p:sp>
          <p:nvSpPr>
            <p:cNvPr id="378" name="Diamond 377">
              <a:extLst>
                <a:ext uri="{FF2B5EF4-FFF2-40B4-BE49-F238E27FC236}">
                  <a16:creationId xmlns:a16="http://schemas.microsoft.com/office/drawing/2014/main" id="{DB64AC93-7C3C-411B-B93E-D40AFC4594ED}"/>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1883C1A0-6D10-4BCD-85A0-CA911F19FDC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80" name="Picture 379">
            <a:extLst>
              <a:ext uri="{FF2B5EF4-FFF2-40B4-BE49-F238E27FC236}">
                <a16:creationId xmlns:a16="http://schemas.microsoft.com/office/drawing/2014/main" id="{8EA94A7C-AACB-42B6-AC9E-FFB075251CD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381" name="Picture 2">
            <a:extLst>
              <a:ext uri="{FF2B5EF4-FFF2-40B4-BE49-F238E27FC236}">
                <a16:creationId xmlns:a16="http://schemas.microsoft.com/office/drawing/2014/main" id="{3F0F2639-D008-49BF-86B8-2FC08340F4C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Connector: Elbow 381">
            <a:extLst>
              <a:ext uri="{FF2B5EF4-FFF2-40B4-BE49-F238E27FC236}">
                <a16:creationId xmlns:a16="http://schemas.microsoft.com/office/drawing/2014/main" id="{CAB64778-C66E-45D3-866C-F2ECB53DCF35}"/>
              </a:ext>
            </a:extLst>
          </p:cNvPr>
          <p:cNvCxnSpPr>
            <a:cxnSpLocks/>
          </p:cNvCxnSpPr>
          <p:nvPr/>
        </p:nvCxnSpPr>
        <p:spPr>
          <a:xfrm rot="16200000" flipH="1">
            <a:off x="7948560" y="2249878"/>
            <a:ext cx="1136441" cy="1124248"/>
          </a:xfrm>
          <a:prstGeom prst="bentConnector3">
            <a:avLst>
              <a:gd name="adj1" fmla="val -20"/>
            </a:avLst>
          </a:prstGeom>
          <a:ln w="12700">
            <a:solidFill>
              <a:schemeClr val="tx2"/>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086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Data Warehouse migration</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94699"/>
            <a:ext cx="11037622" cy="262241"/>
          </a:xfrm>
          <a:prstGeom prst="rect">
            <a:avLst/>
          </a:prstGeom>
        </p:spPr>
        <p:txBody>
          <a:bodyPr wrap="square">
            <a:spAutoFit/>
          </a:bodyPr>
          <a:lstStyle/>
          <a:p>
            <a:pPr algn="ctr" defTabSz="932597">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also supports other Big Data services like Azure HDInsight and Azure Data Lake to allow customers to tailor the architecture to meet their unique needs.</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69779" y="2259892"/>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26" name="Group 125">
            <a:extLst>
              <a:ext uri="{FF2B5EF4-FFF2-40B4-BE49-F238E27FC236}">
                <a16:creationId xmlns:a16="http://schemas.microsoft.com/office/drawing/2014/main" id="{E9F70E89-C2D0-4DD6-8AE5-0067B55C1290}"/>
              </a:ext>
            </a:extLst>
          </p:cNvPr>
          <p:cNvGrpSpPr/>
          <p:nvPr/>
        </p:nvGrpSpPr>
        <p:grpSpPr>
          <a:xfrm>
            <a:off x="828300" y="1918913"/>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grpSp>
      </p:grpSp>
      <p:sp>
        <p:nvSpPr>
          <p:cNvPr id="174" name="Rectangle 173">
            <a:extLst>
              <a:ext uri="{FF2B5EF4-FFF2-40B4-BE49-F238E27FC236}">
                <a16:creationId xmlns:a16="http://schemas.microsoft.com/office/drawing/2014/main" id="{F416B2A6-C5FA-4460-9E25-A2A9EDD48597}"/>
              </a:ext>
            </a:extLst>
          </p:cNvPr>
          <p:cNvSpPr/>
          <p:nvPr/>
        </p:nvSpPr>
        <p:spPr>
          <a:xfrm>
            <a:off x="8675755" y="2548589"/>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178" name="Group 177">
            <a:extLst>
              <a:ext uri="{FF2B5EF4-FFF2-40B4-BE49-F238E27FC236}">
                <a16:creationId xmlns:a16="http://schemas.microsoft.com/office/drawing/2014/main" id="{4E8B449E-83EC-4C87-BBAC-25EFF89DFAD4}"/>
              </a:ext>
            </a:extLst>
          </p:cNvPr>
          <p:cNvGrpSpPr/>
          <p:nvPr/>
        </p:nvGrpSpPr>
        <p:grpSpPr>
          <a:xfrm>
            <a:off x="9046981" y="1975943"/>
            <a:ext cx="540169" cy="530466"/>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129" name="Straight Arrow Connector 128">
            <a:extLst>
              <a:ext uri="{FF2B5EF4-FFF2-40B4-BE49-F238E27FC236}">
                <a16:creationId xmlns:a16="http://schemas.microsoft.com/office/drawing/2014/main" id="{0E0C76B3-4BA0-4A8D-8373-8324D996373A}"/>
              </a:ext>
            </a:extLst>
          </p:cNvPr>
          <p:cNvCxnSpPr>
            <a:cxnSpLocks/>
          </p:cNvCxnSpPr>
          <p:nvPr/>
        </p:nvCxnSpPr>
        <p:spPr>
          <a:xfrm flipV="1">
            <a:off x="1863558" y="2311414"/>
            <a:ext cx="823052"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284D0B8-9BA1-4BF2-AE5C-DCF164BAF985}"/>
              </a:ext>
            </a:extLst>
          </p:cNvPr>
          <p:cNvCxnSpPr>
            <a:cxnSpLocks/>
          </p:cNvCxnSpPr>
          <p:nvPr/>
        </p:nvCxnSpPr>
        <p:spPr>
          <a:xfrm>
            <a:off x="3698335" y="2308481"/>
            <a:ext cx="5094167"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BB43ADA-2AA1-4083-8304-C897F90AD38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939547" y="2366762"/>
            <a:ext cx="498950" cy="120011"/>
          </a:xfrm>
          <a:prstGeom prst="rect">
            <a:avLst/>
          </a:prstGeom>
        </p:spPr>
      </p:pic>
      <p:cxnSp>
        <p:nvCxnSpPr>
          <p:cNvPr id="184" name="Straight Arrow Connector 183">
            <a:extLst>
              <a:ext uri="{FF2B5EF4-FFF2-40B4-BE49-F238E27FC236}">
                <a16:creationId xmlns:a16="http://schemas.microsoft.com/office/drawing/2014/main" id="{CFEE7FF5-745C-421B-8377-7307E88DF1B6}"/>
              </a:ext>
            </a:extLst>
          </p:cNvPr>
          <p:cNvCxnSpPr>
            <a:cxnSpLocks/>
          </p:cNvCxnSpPr>
          <p:nvPr/>
        </p:nvCxnSpPr>
        <p:spPr>
          <a:xfrm flipV="1">
            <a:off x="9704402"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351CE063-39CF-45CA-AA72-43A801D63ADC}"/>
              </a:ext>
            </a:extLst>
          </p:cNvPr>
          <p:cNvGrpSpPr/>
          <p:nvPr/>
        </p:nvGrpSpPr>
        <p:grpSpPr>
          <a:xfrm>
            <a:off x="11144481" y="2092384"/>
            <a:ext cx="453035" cy="394251"/>
            <a:chOff x="1777107" y="1240971"/>
            <a:chExt cx="1471494" cy="1280568"/>
          </a:xfrm>
        </p:grpSpPr>
        <p:sp>
          <p:nvSpPr>
            <p:cNvPr id="190" name="Freeform 18">
              <a:extLst>
                <a:ext uri="{FF2B5EF4-FFF2-40B4-BE49-F238E27FC236}">
                  <a16:creationId xmlns:a16="http://schemas.microsoft.com/office/drawing/2014/main" id="{22833F36-BC39-4296-B148-54C87DE91CE3}"/>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1" name="Line 19">
              <a:extLst>
                <a:ext uri="{FF2B5EF4-FFF2-40B4-BE49-F238E27FC236}">
                  <a16:creationId xmlns:a16="http://schemas.microsoft.com/office/drawing/2014/main" id="{24B0221C-4AAF-4156-A7F6-75BC602E2C2C}"/>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2" name="Line 20">
              <a:extLst>
                <a:ext uri="{FF2B5EF4-FFF2-40B4-BE49-F238E27FC236}">
                  <a16:creationId xmlns:a16="http://schemas.microsoft.com/office/drawing/2014/main" id="{FD69BE27-1EE2-48F9-B0A6-FDF0F2BC264E}"/>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3" name="Freeform 21">
              <a:extLst>
                <a:ext uri="{FF2B5EF4-FFF2-40B4-BE49-F238E27FC236}">
                  <a16:creationId xmlns:a16="http://schemas.microsoft.com/office/drawing/2014/main" id="{BE7869E8-B10A-4654-AD30-EF303BA598B9}"/>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4" name="Line 22">
              <a:extLst>
                <a:ext uri="{FF2B5EF4-FFF2-40B4-BE49-F238E27FC236}">
                  <a16:creationId xmlns:a16="http://schemas.microsoft.com/office/drawing/2014/main" id="{76C31077-A7AC-4740-8ED8-F4F94F91F6DD}"/>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5" name="Freeform 23">
              <a:extLst>
                <a:ext uri="{FF2B5EF4-FFF2-40B4-BE49-F238E27FC236}">
                  <a16:creationId xmlns:a16="http://schemas.microsoft.com/office/drawing/2014/main" id="{8B99872B-7AAE-41FC-868B-524F94EF18FB}"/>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6" name="Freeform 24">
              <a:extLst>
                <a:ext uri="{FF2B5EF4-FFF2-40B4-BE49-F238E27FC236}">
                  <a16:creationId xmlns:a16="http://schemas.microsoft.com/office/drawing/2014/main" id="{EE529515-64CF-4BD5-9D6A-D87D4E3BFA3C}"/>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7" name="Line 25">
              <a:extLst>
                <a:ext uri="{FF2B5EF4-FFF2-40B4-BE49-F238E27FC236}">
                  <a16:creationId xmlns:a16="http://schemas.microsoft.com/office/drawing/2014/main" id="{BBE9ADFC-1B30-4A16-A8AE-2EF1F2D463B2}"/>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8" name="Line 26">
              <a:extLst>
                <a:ext uri="{FF2B5EF4-FFF2-40B4-BE49-F238E27FC236}">
                  <a16:creationId xmlns:a16="http://schemas.microsoft.com/office/drawing/2014/main" id="{7E67232F-185D-46AF-9BE3-2153495D10C0}"/>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9" name="Line 27">
              <a:extLst>
                <a:ext uri="{FF2B5EF4-FFF2-40B4-BE49-F238E27FC236}">
                  <a16:creationId xmlns:a16="http://schemas.microsoft.com/office/drawing/2014/main" id="{F81FBA92-4461-4C76-8D62-EE25BC01FE2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00" name="Line 28">
              <a:extLst>
                <a:ext uri="{FF2B5EF4-FFF2-40B4-BE49-F238E27FC236}">
                  <a16:creationId xmlns:a16="http://schemas.microsoft.com/office/drawing/2014/main" id="{D5803BEA-72B4-4B56-94F8-A25D63B7F9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189" name="TextBox 188">
            <a:extLst>
              <a:ext uri="{FF2B5EF4-FFF2-40B4-BE49-F238E27FC236}">
                <a16:creationId xmlns:a16="http://schemas.microsoft.com/office/drawing/2014/main" id="{CF1EB53C-AAB5-41B7-B5FE-06FB02829477}"/>
              </a:ext>
            </a:extLst>
          </p:cNvPr>
          <p:cNvSpPr txBox="1"/>
          <p:nvPr/>
        </p:nvSpPr>
        <p:spPr>
          <a:xfrm>
            <a:off x="10581081" y="2548589"/>
            <a:ext cx="1579838"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p:txBody>
      </p:sp>
      <p:pic>
        <p:nvPicPr>
          <p:cNvPr id="227" name="Picture 226">
            <a:extLst>
              <a:ext uri="{FF2B5EF4-FFF2-40B4-BE49-F238E27FC236}">
                <a16:creationId xmlns:a16="http://schemas.microsoft.com/office/drawing/2014/main" id="{EF392CE2-3B4E-45FC-8E9C-853171E946A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9970820" y="2222534"/>
            <a:ext cx="861502" cy="171872"/>
          </a:xfrm>
          <a:prstGeom prst="rect">
            <a:avLst/>
          </a:prstGeom>
        </p:spPr>
      </p:pic>
      <p:grpSp>
        <p:nvGrpSpPr>
          <p:cNvPr id="32" name="Group 31">
            <a:extLst>
              <a:ext uri="{FF2B5EF4-FFF2-40B4-BE49-F238E27FC236}">
                <a16:creationId xmlns:a16="http://schemas.microsoft.com/office/drawing/2014/main" id="{ED7C2D06-F6FB-42A9-B7DA-43CFBA263ED8}"/>
              </a:ext>
            </a:extLst>
          </p:cNvPr>
          <p:cNvGrpSpPr/>
          <p:nvPr/>
        </p:nvGrpSpPr>
        <p:grpSpPr>
          <a:xfrm>
            <a:off x="296528" y="2467187"/>
            <a:ext cx="11074473" cy="3790177"/>
            <a:chOff x="289876" y="2419030"/>
            <a:chExt cx="10858312" cy="3716197"/>
          </a:xfrm>
        </p:grpSpPr>
        <p:sp>
          <p:nvSpPr>
            <p:cNvPr id="134" name="Rectangle 133">
              <a:extLst>
                <a:ext uri="{FF2B5EF4-FFF2-40B4-BE49-F238E27FC236}">
                  <a16:creationId xmlns:a16="http://schemas.microsoft.com/office/drawing/2014/main" id="{E495E428-8598-4231-BAD8-8DBA852340E5}"/>
                </a:ext>
              </a:extLst>
            </p:cNvPr>
            <p:cNvSpPr/>
            <p:nvPr/>
          </p:nvSpPr>
          <p:spPr>
            <a:xfrm>
              <a:off x="4588408" y="4873451"/>
              <a:ext cx="13276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37339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45532" y="3593006"/>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71" name="Rectangle 270">
              <a:extLst>
                <a:ext uri="{FF2B5EF4-FFF2-40B4-BE49-F238E27FC236}">
                  <a16:creationId xmlns:a16="http://schemas.microsoft.com/office/drawing/2014/main" id="{9AD7FDE5-E623-48DC-8914-03F0618E4AD5}"/>
                </a:ext>
              </a:extLst>
            </p:cNvPr>
            <p:cNvSpPr/>
            <p:nvPr/>
          </p:nvSpPr>
          <p:spPr>
            <a:xfrm>
              <a:off x="2460504" y="4873451"/>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875970" y="4392623"/>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61017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60895" y="3030141"/>
              <a:ext cx="91440" cy="310508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648266" y="4873451"/>
              <a:ext cx="1428598" cy="249299"/>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158423" y="4452874"/>
              <a:ext cx="408284" cy="333108"/>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034403" y="5185543"/>
              <a:ext cx="298216" cy="155983"/>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89876" y="4682657"/>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5772308"/>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4239027"/>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61017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430273" y="5234558"/>
              <a:ext cx="336572" cy="99710"/>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a:extLst>
                <a:ext uri="{FF2B5EF4-FFF2-40B4-BE49-F238E27FC236}">
                  <a16:creationId xmlns:a16="http://schemas.microsoft.com/office/drawing/2014/main" id="{28487684-1504-4124-91E0-5B72D49A9F13}"/>
                </a:ext>
              </a:extLst>
            </p:cNvPr>
            <p:cNvGrpSpPr/>
            <p:nvPr/>
          </p:nvGrpSpPr>
          <p:grpSpPr>
            <a:xfrm>
              <a:off x="888410" y="5368959"/>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16370" y="3171944"/>
              <a:ext cx="391806" cy="339374"/>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FCCFBC6F-FBEF-4E8A-878D-3628B92C565C}"/>
                </a:ext>
              </a:extLst>
            </p:cNvPr>
            <p:cNvSpPr/>
            <p:nvPr/>
          </p:nvSpPr>
          <p:spPr>
            <a:xfrm>
              <a:off x="9655147" y="4204970"/>
              <a:ext cx="1065820" cy="406265"/>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9681257" y="5547188"/>
              <a:ext cx="1013600"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a:stCxn id="175" idx="2"/>
            </p:cNvCxnSpPr>
            <p:nvPr/>
          </p:nvCxnSpPr>
          <p:spPr>
            <a:xfrm>
              <a:off x="10188057" y="4611235"/>
              <a:ext cx="0" cy="4397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EA0B539D-BB41-46D6-AE95-75B6811B904D}"/>
                </a:ext>
              </a:extLst>
            </p:cNvPr>
            <p:cNvGrpSpPr/>
            <p:nvPr/>
          </p:nvGrpSpPr>
          <p:grpSpPr>
            <a:xfrm>
              <a:off x="9939007" y="3776602"/>
              <a:ext cx="498100" cy="38780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9988987" y="5118820"/>
              <a:ext cx="398140" cy="303090"/>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25" name="Connector: Elbow 124">
              <a:extLst>
                <a:ext uri="{FF2B5EF4-FFF2-40B4-BE49-F238E27FC236}">
                  <a16:creationId xmlns:a16="http://schemas.microsoft.com/office/drawing/2014/main" id="{379D451F-CC04-4D3F-8557-5F9ED9F3BA03}"/>
                </a:ext>
              </a:extLst>
            </p:cNvPr>
            <p:cNvCxnSpPr>
              <a:cxnSpLocks/>
              <a:stCxn id="174" idx="2"/>
            </p:cNvCxnSpPr>
            <p:nvPr/>
          </p:nvCxnSpPr>
          <p:spPr>
            <a:xfrm rot="16200000" flipH="1">
              <a:off x="8950145" y="3089306"/>
              <a:ext cx="944115" cy="575720"/>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CC6FFB31-28FB-43B1-A5C6-8D9600E3A38F}"/>
                </a:ext>
              </a:extLst>
            </p:cNvPr>
            <p:cNvCxnSpPr>
              <a:cxnSpLocks/>
            </p:cNvCxnSpPr>
            <p:nvPr/>
          </p:nvCxnSpPr>
          <p:spPr>
            <a:xfrm>
              <a:off x="5677622" y="4610173"/>
              <a:ext cx="135678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BD0F963-3783-47E4-B7C1-4EE0F5231902}"/>
                </a:ext>
              </a:extLst>
            </p:cNvPr>
            <p:cNvCxnSpPr>
              <a:cxnSpLocks/>
              <a:endCxn id="189" idx="2"/>
            </p:cNvCxnSpPr>
            <p:nvPr/>
          </p:nvCxnSpPr>
          <p:spPr>
            <a:xfrm rot="5400000" flipH="1" flipV="1">
              <a:off x="10265779" y="3057266"/>
              <a:ext cx="1191531" cy="573286"/>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1015478B-C80F-4197-8F79-DC7913E342DE}"/>
                </a:ext>
              </a:extLst>
            </p:cNvPr>
            <p:cNvCxnSpPr>
              <a:cxnSpLocks/>
            </p:cNvCxnSpPr>
            <p:nvPr/>
          </p:nvCxnSpPr>
          <p:spPr>
            <a:xfrm flipV="1">
              <a:off x="5243111" y="2419030"/>
              <a:ext cx="3363069" cy="1869213"/>
            </a:xfrm>
            <a:prstGeom prst="bentConnector3">
              <a:avLst>
                <a:gd name="adj1" fmla="val 4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8F466B4F-DA87-4299-B8AB-2CD24CB3A516}"/>
                </a:ext>
              </a:extLst>
            </p:cNvPr>
            <p:cNvCxnSpPr>
              <a:cxnSpLocks/>
            </p:cNvCxnSpPr>
            <p:nvPr/>
          </p:nvCxnSpPr>
          <p:spPr>
            <a:xfrm>
              <a:off x="7690727" y="4619428"/>
              <a:ext cx="2206538" cy="622629"/>
            </a:xfrm>
            <a:prstGeom prst="bentConnector3">
              <a:avLst>
                <a:gd name="adj1" fmla="val 647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FDDCAB3B-E600-4573-BE2D-E18B46AE60C3}"/>
                </a:ext>
              </a:extLst>
            </p:cNvPr>
            <p:cNvCxnSpPr>
              <a:cxnSpLocks/>
            </p:cNvCxnSpPr>
            <p:nvPr/>
          </p:nvCxnSpPr>
          <p:spPr>
            <a:xfrm flipV="1">
              <a:off x="7705939" y="3995448"/>
              <a:ext cx="2004121" cy="623980"/>
            </a:xfrm>
            <a:prstGeom prst="bentConnector3">
              <a:avLst>
                <a:gd name="adj1" fmla="val 7064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8DCBCD-2E6E-4EAC-A368-DF045BF6EAB3}"/>
              </a:ext>
            </a:extLst>
          </p:cNvPr>
          <p:cNvGrpSpPr/>
          <p:nvPr/>
        </p:nvGrpSpPr>
        <p:grpSpPr>
          <a:xfrm>
            <a:off x="2794436" y="2121682"/>
            <a:ext cx="789172" cy="188685"/>
            <a:chOff x="2540307" y="2065732"/>
            <a:chExt cx="895373" cy="214078"/>
          </a:xfrm>
        </p:grpSpPr>
        <p:pic>
          <p:nvPicPr>
            <p:cNvPr id="131" name="Picture 130">
              <a:extLst>
                <a:ext uri="{FF2B5EF4-FFF2-40B4-BE49-F238E27FC236}">
                  <a16:creationId xmlns:a16="http://schemas.microsoft.com/office/drawing/2014/main" id="{C0915A8D-65E1-4F42-8D8B-399DDC994B4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8000"/>
                      </a14:imgEffect>
                    </a14:imgLayer>
                  </a14:imgProps>
                </a:ext>
                <a:ext uri="{28A0092B-C50C-407E-A947-70E740481C1C}">
                  <a14:useLocalDpi xmlns:a14="http://schemas.microsoft.com/office/drawing/2010/main" val="0"/>
                </a:ext>
              </a:extLst>
            </a:blip>
            <a:srcRect r="72239"/>
            <a:stretch/>
          </p:blipFill>
          <p:spPr>
            <a:xfrm>
              <a:off x="2540307" y="2065732"/>
              <a:ext cx="247555" cy="214078"/>
            </a:xfrm>
            <a:prstGeom prst="rect">
              <a:avLst/>
            </a:prstGeom>
          </p:spPr>
        </p:pic>
        <p:pic>
          <p:nvPicPr>
            <p:cNvPr id="173" name="Picture 172">
              <a:extLst>
                <a:ext uri="{FF2B5EF4-FFF2-40B4-BE49-F238E27FC236}">
                  <a16:creationId xmlns:a16="http://schemas.microsoft.com/office/drawing/2014/main" id="{D4D923D2-DAA6-4061-9C62-DB004289BBB6}"/>
                </a:ext>
              </a:extLst>
            </p:cNvPr>
            <p:cNvPicPr>
              <a:picLocks noChangeAspect="1"/>
            </p:cNvPicPr>
            <p:nvPr/>
          </p:nvPicPr>
          <p:blipFill rotWithShape="1">
            <a:blip r:embed="rId13" cstate="print">
              <a:extLst>
                <a:ext uri="{BEBA8EAE-BF5A-486C-A8C5-ECC9F3942E4B}">
                  <a14:imgProps xmlns:a14="http://schemas.microsoft.com/office/drawing/2010/main">
                    <a14:imgLayer r:embed="rId12">
                      <a14:imgEffect>
                        <a14:saturation sat="0"/>
                      </a14:imgEffect>
                      <a14:imgEffect>
                        <a14:brightnessContrast bright="18000"/>
                      </a14:imgEffect>
                    </a14:imgLayer>
                  </a14:imgProps>
                </a:ext>
                <a:ext uri="{28A0092B-C50C-407E-A947-70E740481C1C}">
                  <a14:useLocalDpi xmlns:a14="http://schemas.microsoft.com/office/drawing/2010/main" val="0"/>
                </a:ext>
              </a:extLst>
            </a:blip>
            <a:srcRect l="29183"/>
            <a:stretch/>
          </p:blipFill>
          <p:spPr>
            <a:xfrm>
              <a:off x="2804186" y="2065732"/>
              <a:ext cx="631494" cy="214078"/>
            </a:xfrm>
            <a:prstGeom prst="rect">
              <a:avLst/>
            </a:prstGeom>
          </p:spPr>
        </p:pic>
      </p:grpSp>
      <p:cxnSp>
        <p:nvCxnSpPr>
          <p:cNvPr id="185" name="Straight Arrow Connector 184">
            <a:extLst>
              <a:ext uri="{FF2B5EF4-FFF2-40B4-BE49-F238E27FC236}">
                <a16:creationId xmlns:a16="http://schemas.microsoft.com/office/drawing/2014/main" id="{A419B4FA-66BD-4C15-8625-900059CFD423}"/>
              </a:ext>
            </a:extLst>
          </p:cNvPr>
          <p:cNvCxnSpPr>
            <a:cxnSpLocks/>
          </p:cNvCxnSpPr>
          <p:nvPr/>
        </p:nvCxnSpPr>
        <p:spPr>
          <a:xfrm flipV="1">
            <a:off x="10817951"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0B98F3F8-A2A1-4702-BE7E-DCDB27A9BA25}"/>
              </a:ext>
            </a:extLst>
          </p:cNvPr>
          <p:cNvSpPr/>
          <p:nvPr/>
        </p:nvSpPr>
        <p:spPr>
          <a:xfrm>
            <a:off x="6851638" y="2448482"/>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263230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74639" y="295277"/>
            <a:ext cx="11889564" cy="631776"/>
          </a:xfrm>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75515"/>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895" y="1744911"/>
            <a:ext cx="12114082" cy="4013406"/>
          </a:xfrm>
        </p:spPr>
        <p:txBody>
          <a:bodyPr/>
          <a:lstStyle/>
          <a:p>
            <a:pPr marL="571500" indent="-571500">
              <a:buFont typeface="Arial" panose="020B0604020202020204" pitchFamily="34" charset="0"/>
              <a:buChar char="•"/>
            </a:pPr>
            <a:r>
              <a:rPr lang="en-US" sz="3200" dirty="0"/>
              <a:t>Store large volumes of data.</a:t>
            </a:r>
          </a:p>
          <a:p>
            <a:pPr marL="571500" indent="-571500">
              <a:buFont typeface="Arial" panose="020B0604020202020204" pitchFamily="34" charset="0"/>
              <a:buChar char="•"/>
            </a:pPr>
            <a:r>
              <a:rPr lang="en-US" sz="3200" dirty="0"/>
              <a:t>Consolidate disparate data into a single location.</a:t>
            </a:r>
          </a:p>
          <a:p>
            <a:pPr marL="571500" indent="-571500">
              <a:buFont typeface="Arial" panose="020B0604020202020204" pitchFamily="34" charset="0"/>
              <a:buChar char="•"/>
            </a:pPr>
            <a:r>
              <a:rPr lang="en-US" sz="3200" dirty="0"/>
              <a:t>Shape, model, transform and aggregate data.</a:t>
            </a:r>
          </a:p>
          <a:p>
            <a:pPr marL="571500" indent="-571500">
              <a:buFont typeface="Arial" panose="020B0604020202020204" pitchFamily="34" charset="0"/>
              <a:buChar char="•"/>
            </a:pPr>
            <a:r>
              <a:rPr lang="en-US" sz="3200" dirty="0"/>
              <a:t>Perform query analysis across large datasets.</a:t>
            </a:r>
          </a:p>
          <a:p>
            <a:pPr marL="571500" indent="-571500">
              <a:buFont typeface="Arial" panose="020B0604020202020204" pitchFamily="34" charset="0"/>
              <a:buChar char="•"/>
            </a:pPr>
            <a:r>
              <a:rPr lang="en-US" sz="3200" dirty="0"/>
              <a:t>Ad-hoc reporting across large data volumes.</a:t>
            </a:r>
          </a:p>
          <a:p>
            <a:pPr marL="571500" indent="-571500">
              <a:buFont typeface="Arial" panose="020B0604020202020204" pitchFamily="34" charset="0"/>
              <a:buChar char="•"/>
            </a:pPr>
            <a:r>
              <a:rPr lang="en-US" sz="3200"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896" y="983020"/>
            <a:ext cx="11887100" cy="572383"/>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999" y="5859127"/>
            <a:ext cx="11452658" cy="8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4896" dirty="0">
                <a:gradFill>
                  <a:gsLst>
                    <a:gs pos="0">
                      <a:srgbClr val="FFFFFF"/>
                    </a:gs>
                    <a:gs pos="100000">
                      <a:srgbClr val="FFFFFF"/>
                    </a:gs>
                  </a:gsLst>
                  <a:lin ang="5400000" scaled="0"/>
                </a:gradFill>
                <a:latin typeface="Segoe UI Semilight"/>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895" y="1744910"/>
            <a:ext cx="12114082" cy="1550684"/>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896" y="1324907"/>
            <a:ext cx="11887100" cy="572383"/>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895" y="4528436"/>
            <a:ext cx="12114082" cy="1063569"/>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00" dirty="0">
                <a:gradFill>
                  <a:gsLst>
                    <a:gs pos="1250">
                      <a:srgbClr val="353535"/>
                    </a:gs>
                    <a:gs pos="100000">
                      <a:srgbClr val="353535"/>
                    </a:gs>
                  </a:gsLst>
                  <a:lin ang="5400000" scaled="0"/>
                </a:gradFill>
                <a:latin typeface="Segoe UI Light"/>
              </a:rPr>
              <a:t>Row by row processing needs.</a:t>
            </a:r>
          </a:p>
          <a:p>
            <a:pPr defTabSz="932563"/>
            <a:r>
              <a:rPr lang="en-US" sz="2800" dirty="0">
                <a:gradFill>
                  <a:gsLst>
                    <a:gs pos="1250">
                      <a:srgbClr val="353535"/>
                    </a:gs>
                    <a:gs pos="100000">
                      <a:srgbClr val="353535"/>
                    </a:gs>
                  </a:gsLst>
                  <a:lin ang="5400000" scaled="0"/>
                </a:gradFill>
                <a:latin typeface="Segoe UI Light"/>
              </a:rPr>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896" y="4067717"/>
            <a:ext cx="11887100" cy="58015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GB" dirty="0">
                <a:solidFill>
                  <a:srgbClr val="0078D7"/>
                </a:solidFill>
                <a:latin typeface="Segoe UI Light"/>
              </a:rPr>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7778" y="162558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49852" y="1823529"/>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498" y="202147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591" y="2219416"/>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7778" y="241736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591" y="2979264"/>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667" y="3177207"/>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312" y="337515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405" y="357309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591" y="3771040"/>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289" y="4809781"/>
            <a:ext cx="460497" cy="132976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2897" y="4809782"/>
            <a:ext cx="460496" cy="1329761"/>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431" y="4378955"/>
            <a:ext cx="978131" cy="506752"/>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811" y="2889696"/>
            <a:ext cx="797813" cy="91914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517" y="1513134"/>
            <a:ext cx="850401" cy="85040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sz="1836">
              <a:solidFill>
                <a:prstClr val="white"/>
              </a:solidFill>
              <a:latin typeface="Segoe UI Semilight"/>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3588" y="1606732"/>
            <a:ext cx="1047760" cy="903693"/>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dirty="0">
                    <a:solidFill>
                      <a:prstClr val="black"/>
                    </a:solidFill>
                    <a:latin typeface="Segoe UI Semilight"/>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81" cy="131672"/>
              </a:xfrm>
              <a:prstGeom prst="rect">
                <a:avLst/>
              </a:prstGeom>
            </p:spPr>
            <p:txBody>
              <a:bodyPr wrap="none" lIns="0" tIns="0" rIns="0" bIns="0">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2979" y="4150704"/>
            <a:ext cx="1118425" cy="971369"/>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39728" y="2858025"/>
            <a:ext cx="1118425" cy="971369"/>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088" y="5799046"/>
            <a:ext cx="794203" cy="791034"/>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152" y="4138994"/>
            <a:ext cx="1450393" cy="1407437"/>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dirty="0">
                    <a:solidFill>
                      <a:prstClr val="black"/>
                    </a:solidFill>
                    <a:latin typeface="Segoe UI Semilight"/>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67"/>
                <a:ext cx="171453" cy="125086"/>
              </a:xfrm>
              <a:prstGeom prst="rect">
                <a:avLst/>
              </a:prstGeom>
            </p:spPr>
            <p:txBody>
              <a:bodyPr wrap="none" lIns="0" tIns="0" rIns="0" bIns="0" anchor="ctr">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8493" y="295731"/>
            <a:ext cx="11887100" cy="917444"/>
          </a:xfrm>
        </p:spPr>
        <p:txBody>
          <a:bodyPr/>
          <a:lstStyle/>
          <a:p>
            <a:r>
              <a:rPr lang="en-GB" dirty="0">
                <a:solidFill>
                  <a:schemeClr val="bg1"/>
                </a:solidFill>
              </a:rPr>
              <a:t>Big Data &amp; SQLDW</a:t>
            </a:r>
            <a:endParaRPr lang="en-US" dirty="0">
              <a:solidFill>
                <a:schemeClr val="bg1"/>
              </a:solidFill>
            </a:endParaRP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701" y="3436330"/>
            <a:ext cx="795699" cy="795699"/>
          </a:xfrm>
          <a:prstGeom prst="rect">
            <a:avLst/>
          </a:prstGeom>
        </p:spPr>
      </p:pic>
      <p:grpSp>
        <p:nvGrpSpPr>
          <p:cNvPr id="4" name="Group 3"/>
          <p:cNvGrpSpPr/>
          <p:nvPr/>
        </p:nvGrpSpPr>
        <p:grpSpPr>
          <a:xfrm>
            <a:off x="8993294" y="2902138"/>
            <a:ext cx="998554" cy="1380440"/>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398" y="3834179"/>
            <a:ext cx="616826" cy="4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940" y="3436331"/>
            <a:ext cx="795699" cy="795699"/>
          </a:xfrm>
          <a:prstGeom prst="rect">
            <a:avLst/>
          </a:prstGeom>
        </p:spPr>
      </p:pic>
      <p:cxnSp>
        <p:nvCxnSpPr>
          <p:cNvPr id="13" name="Straight Arrow Connector 12"/>
          <p:cNvCxnSpPr>
            <a:endCxn id="3" idx="1"/>
          </p:cNvCxnSpPr>
          <p:nvPr/>
        </p:nvCxnSpPr>
        <p:spPr>
          <a:xfrm flipV="1">
            <a:off x="6952026" y="3834182"/>
            <a:ext cx="71967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640" y="3834179"/>
            <a:ext cx="9227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713" y="2376440"/>
            <a:ext cx="795699" cy="795699"/>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3436948"/>
            <a:ext cx="795699" cy="795699"/>
          </a:xfrm>
          <a:prstGeom prst="rect">
            <a:avLst/>
          </a:prstGeom>
        </p:spPr>
      </p:pic>
      <p:sp>
        <p:nvSpPr>
          <p:cNvPr id="17" name="Rectangle 16"/>
          <p:cNvSpPr/>
          <p:nvPr/>
        </p:nvSpPr>
        <p:spPr bwMode="auto">
          <a:xfrm>
            <a:off x="1714859" y="2192887"/>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XML</a:t>
            </a:r>
          </a:p>
        </p:txBody>
      </p:sp>
      <p:sp>
        <p:nvSpPr>
          <p:cNvPr id="18" name="Rectangle 17"/>
          <p:cNvSpPr/>
          <p:nvPr/>
        </p:nvSpPr>
        <p:spPr bwMode="auto">
          <a:xfrm>
            <a:off x="1714859" y="32847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9436" y="3834179"/>
            <a:ext cx="852503"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3412" y="2774291"/>
            <a:ext cx="1246377" cy="6620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9438" y="4232031"/>
            <a:ext cx="1250352" cy="690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10027" y="4528909"/>
            <a:ext cx="2919865"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Data Preparation</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Pre-process </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Transpose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Re-format</a:t>
            </a:r>
          </a:p>
          <a:p>
            <a:pPr marL="815875" lvl="1" indent="-349660" defTabSz="932563">
              <a:lnSpc>
                <a:spcPct val="90000"/>
              </a:lnSpc>
              <a:buFont typeface="Arial" panose="020B0604020202020204" pitchFamily="34" charset="0"/>
              <a:buChar char="•"/>
            </a:pPr>
            <a:endParaRPr lang="en-GB" sz="2448" dirty="0">
              <a:solidFill>
                <a:schemeClr val="bg1"/>
              </a:solidFill>
              <a:latin typeface="Segoe UI Semilight"/>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4524923"/>
            <a:ext cx="795699" cy="795699"/>
          </a:xfrm>
          <a:prstGeom prst="rect">
            <a:avLst/>
          </a:prstGeom>
        </p:spPr>
      </p:pic>
      <p:sp>
        <p:nvSpPr>
          <p:cNvPr id="24" name="Rectangle 23"/>
          <p:cNvSpPr/>
          <p:nvPr/>
        </p:nvSpPr>
        <p:spPr bwMode="auto">
          <a:xfrm>
            <a:off x="1714859" y="43413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TEXT</a:t>
            </a:r>
          </a:p>
        </p:txBody>
      </p:sp>
      <p:sp>
        <p:nvSpPr>
          <p:cNvPr id="25" name="TextBox 24"/>
          <p:cNvSpPr txBox="1"/>
          <p:nvPr/>
        </p:nvSpPr>
        <p:spPr>
          <a:xfrm>
            <a:off x="8436814" y="4441603"/>
            <a:ext cx="2663353"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Model</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Load</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Transform</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Aggregate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Consume</a:t>
            </a:r>
          </a:p>
        </p:txBody>
      </p:sp>
      <p:sp>
        <p:nvSpPr>
          <p:cNvPr id="26" name="Left Arrow 25"/>
          <p:cNvSpPr/>
          <p:nvPr/>
        </p:nvSpPr>
        <p:spPr bwMode="auto">
          <a:xfrm>
            <a:off x="10052520" y="3010255"/>
            <a:ext cx="1676119" cy="1387617"/>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High Value Data</a:t>
            </a:r>
          </a:p>
        </p:txBody>
      </p:sp>
      <p:sp>
        <p:nvSpPr>
          <p:cNvPr id="27" name="Down Arrow 26"/>
          <p:cNvSpPr/>
          <p:nvPr/>
        </p:nvSpPr>
        <p:spPr bwMode="auto">
          <a:xfrm>
            <a:off x="5406417" y="1611059"/>
            <a:ext cx="1769624" cy="1346192"/>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Unknown Value Data</a:t>
            </a:r>
          </a:p>
        </p:txBody>
      </p:sp>
      <p:sp>
        <p:nvSpPr>
          <p:cNvPr id="28" name="TextBox 27"/>
          <p:cNvSpPr txBox="1"/>
          <p:nvPr/>
        </p:nvSpPr>
        <p:spPr>
          <a:xfrm>
            <a:off x="11034313" y="4974395"/>
            <a:ext cx="1396669" cy="992837"/>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a:p>
            <a:pPr defTabSz="932563">
              <a:lnSpc>
                <a:spcPct val="90000"/>
              </a:lnSpc>
            </a:pPr>
            <a:r>
              <a:rPr lang="en-GB" sz="2448" dirty="0">
                <a:solidFill>
                  <a:schemeClr val="bg1"/>
                </a:solidFill>
                <a:latin typeface="Segoe UI Semilight"/>
              </a:rPr>
              <a:t>Ad-hoc</a:t>
            </a:r>
          </a:p>
        </p:txBody>
      </p:sp>
      <p:sp>
        <p:nvSpPr>
          <p:cNvPr id="29" name="TextBox 28"/>
          <p:cNvSpPr txBox="1"/>
          <p:nvPr/>
        </p:nvSpPr>
        <p:spPr>
          <a:xfrm>
            <a:off x="7578515" y="5147277"/>
            <a:ext cx="1134139" cy="647069"/>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p:txBody>
      </p:sp>
      <p:sp>
        <p:nvSpPr>
          <p:cNvPr id="30" name="Right Brace 29"/>
          <p:cNvSpPr/>
          <p:nvPr/>
        </p:nvSpPr>
        <p:spPr>
          <a:xfrm>
            <a:off x="7362346"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sp>
        <p:nvSpPr>
          <p:cNvPr id="31" name="Right Brace 30"/>
          <p:cNvSpPr/>
          <p:nvPr/>
        </p:nvSpPr>
        <p:spPr>
          <a:xfrm>
            <a:off x="10859782"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grpSp>
        <p:nvGrpSpPr>
          <p:cNvPr id="32" name="Group 31"/>
          <p:cNvGrpSpPr/>
          <p:nvPr/>
        </p:nvGrpSpPr>
        <p:grpSpPr>
          <a:xfrm>
            <a:off x="5638697" y="3186821"/>
            <a:ext cx="1300301" cy="1294717"/>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grpSp>
      <p:pic>
        <p:nvPicPr>
          <p:cNvPr id="40" name="Picture 39">
            <a:extLst>
              <a:ext uri="{FF2B5EF4-FFF2-40B4-BE49-F238E27FC236}">
                <a16:creationId xmlns:a16="http://schemas.microsoft.com/office/drawing/2014/main" id="{613541A2-09A3-4520-9FE5-A93F3ABE16A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5554390"/>
            <a:ext cx="795699" cy="795699"/>
          </a:xfrm>
          <a:prstGeom prst="rect">
            <a:avLst/>
          </a:prstGeom>
        </p:spPr>
      </p:pic>
      <p:sp>
        <p:nvSpPr>
          <p:cNvPr id="41" name="Rectangle 40">
            <a:extLst>
              <a:ext uri="{FF2B5EF4-FFF2-40B4-BE49-F238E27FC236}">
                <a16:creationId xmlns:a16="http://schemas.microsoft.com/office/drawing/2014/main" id="{4EFEF91C-F1BC-43A6-A617-6342FA13E072}"/>
              </a:ext>
            </a:extLst>
          </p:cNvPr>
          <p:cNvSpPr/>
          <p:nvPr/>
        </p:nvSpPr>
        <p:spPr bwMode="auto">
          <a:xfrm>
            <a:off x="1499664" y="5392529"/>
            <a:ext cx="1243101"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Parquet</a:t>
            </a:r>
          </a:p>
        </p:txBody>
      </p:sp>
      <p:cxnSp>
        <p:nvCxnSpPr>
          <p:cNvPr id="42" name="Straight Arrow Connector 41">
            <a:extLst>
              <a:ext uri="{FF2B5EF4-FFF2-40B4-BE49-F238E27FC236}">
                <a16:creationId xmlns:a16="http://schemas.microsoft.com/office/drawing/2014/main" id="{93A4521B-8A29-4C66-B4F5-8963A33D84B1}"/>
              </a:ext>
            </a:extLst>
          </p:cNvPr>
          <p:cNvCxnSpPr>
            <a:cxnSpLocks/>
            <a:stCxn id="40" idx="3"/>
          </p:cNvCxnSpPr>
          <p:nvPr/>
        </p:nvCxnSpPr>
        <p:spPr>
          <a:xfrm flipV="1">
            <a:off x="3059436" y="4270822"/>
            <a:ext cx="1424885" cy="16814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6A4112-A897-435F-A462-E2D9679BDD7A}"/>
              </a:ext>
            </a:extLst>
          </p:cNvPr>
          <p:cNvCxnSpPr>
            <a:cxnSpLocks/>
            <a:endCxn id="5" idx="2"/>
          </p:cNvCxnSpPr>
          <p:nvPr/>
        </p:nvCxnSpPr>
        <p:spPr>
          <a:xfrm>
            <a:off x="4544994" y="4155647"/>
            <a:ext cx="4993043" cy="126931"/>
          </a:xfrm>
          <a:prstGeom prst="curvedConnector4">
            <a:avLst>
              <a:gd name="adj1" fmla="val 1015"/>
              <a:gd name="adj2" fmla="val 27735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A2389E2-CCB6-4623-9795-7C0E5CCD47D6}"/>
              </a:ext>
            </a:extLst>
          </p:cNvPr>
          <p:cNvCxnSpPr/>
          <p:nvPr/>
        </p:nvCxnSpPr>
        <p:spPr>
          <a:xfrm>
            <a:off x="548493" y="2376440"/>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D45C340-0F57-4358-AC53-4532062AD52B}"/>
              </a:ext>
            </a:extLst>
          </p:cNvPr>
          <p:cNvCxnSpPr/>
          <p:nvPr/>
        </p:nvCxnSpPr>
        <p:spPr>
          <a:xfrm>
            <a:off x="548493" y="3495403"/>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AA11AD-507F-45CB-AB35-6F961A5946E5}"/>
              </a:ext>
            </a:extLst>
          </p:cNvPr>
          <p:cNvSpPr txBox="1"/>
          <p:nvPr/>
        </p:nvSpPr>
        <p:spPr>
          <a:xfrm>
            <a:off x="10306515" y="581496"/>
            <a:ext cx="1815921"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This is Key !!!!</a:t>
            </a:r>
          </a:p>
        </p:txBody>
      </p:sp>
      <p:cxnSp>
        <p:nvCxnSpPr>
          <p:cNvPr id="48" name="Straight Arrow Connector 47">
            <a:extLst>
              <a:ext uri="{FF2B5EF4-FFF2-40B4-BE49-F238E27FC236}">
                <a16:creationId xmlns:a16="http://schemas.microsoft.com/office/drawing/2014/main" id="{32E7726C-8E7E-44A6-A251-85007E9EE3DC}"/>
              </a:ext>
            </a:extLst>
          </p:cNvPr>
          <p:cNvCxnSpPr>
            <a:cxnSpLocks/>
          </p:cNvCxnSpPr>
          <p:nvPr/>
        </p:nvCxnSpPr>
        <p:spPr>
          <a:xfrm>
            <a:off x="11164977" y="1870755"/>
            <a:ext cx="0" cy="90353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5281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pic>
        <p:nvPicPr>
          <p:cNvPr id="166" name="Compute Node 05">
            <a:extLst>
              <a:ext uri="{FF2B5EF4-FFF2-40B4-BE49-F238E27FC236}">
                <a16:creationId xmlns:a16="http://schemas.microsoft.com/office/drawing/2014/main" id="{A5AD4A92-6188-43C3-8816-C9BAE88E91CA}"/>
              </a:ext>
            </a:extLst>
          </p:cNvPr>
          <p:cNvPicPr>
            <a:picLocks noChangeAspect="1"/>
          </p:cNvPicPr>
          <p:nvPr/>
        </p:nvPicPr>
        <p:blipFill>
          <a:blip r:embed="rId4">
            <a:biLevel thresh="25000"/>
          </a:blip>
          <a:stretch>
            <a:fillRect/>
          </a:stretch>
        </p:blipFill>
        <p:spPr>
          <a:xfrm>
            <a:off x="6245279" y="2802243"/>
            <a:ext cx="780179" cy="780179"/>
          </a:xfrm>
          <a:prstGeom prst="rect">
            <a:avLst/>
          </a:prstGeom>
          <a:ln>
            <a:noFill/>
          </a:ln>
        </p:spPr>
      </p:pic>
      <p:pic>
        <p:nvPicPr>
          <p:cNvPr id="167" name="Compute Node 05">
            <a:extLst>
              <a:ext uri="{FF2B5EF4-FFF2-40B4-BE49-F238E27FC236}">
                <a16:creationId xmlns:a16="http://schemas.microsoft.com/office/drawing/2014/main" id="{108399F8-87F2-430A-8B1B-93CB12AF6C42}"/>
              </a:ext>
            </a:extLst>
          </p:cNvPr>
          <p:cNvPicPr>
            <a:picLocks noChangeAspect="1"/>
          </p:cNvPicPr>
          <p:nvPr/>
        </p:nvPicPr>
        <p:blipFill>
          <a:blip r:embed="rId4">
            <a:biLevel thresh="25000"/>
          </a:blip>
          <a:stretch>
            <a:fillRect/>
          </a:stretch>
        </p:blipFill>
        <p:spPr>
          <a:xfrm>
            <a:off x="7076356" y="2789963"/>
            <a:ext cx="780179" cy="780179"/>
          </a:xfrm>
          <a:prstGeom prst="rect">
            <a:avLst/>
          </a:prstGeom>
          <a:ln>
            <a:noFill/>
          </a:ln>
        </p:spPr>
      </p:pic>
      <p:pic>
        <p:nvPicPr>
          <p:cNvPr id="168" name="Compute Node 05">
            <a:extLst>
              <a:ext uri="{FF2B5EF4-FFF2-40B4-BE49-F238E27FC236}">
                <a16:creationId xmlns:a16="http://schemas.microsoft.com/office/drawing/2014/main" id="{2E41E9EA-2B08-45FB-ADFC-1D542339BB62}"/>
              </a:ext>
            </a:extLst>
          </p:cNvPr>
          <p:cNvPicPr>
            <a:picLocks noChangeAspect="1"/>
          </p:cNvPicPr>
          <p:nvPr/>
        </p:nvPicPr>
        <p:blipFill>
          <a:blip r:embed="rId4">
            <a:biLevel thresh="25000"/>
          </a:blip>
          <a:stretch>
            <a:fillRect/>
          </a:stretch>
        </p:blipFill>
        <p:spPr>
          <a:xfrm>
            <a:off x="7907433" y="2789962"/>
            <a:ext cx="780179" cy="780179"/>
          </a:xfrm>
          <a:prstGeom prst="rect">
            <a:avLst/>
          </a:prstGeom>
          <a:ln>
            <a:noFill/>
          </a:ln>
        </p:spPr>
      </p:pic>
      <p:pic>
        <p:nvPicPr>
          <p:cNvPr id="169" name="Compute Node 05">
            <a:extLst>
              <a:ext uri="{FF2B5EF4-FFF2-40B4-BE49-F238E27FC236}">
                <a16:creationId xmlns:a16="http://schemas.microsoft.com/office/drawing/2014/main" id="{12530F45-5984-47E5-A620-0D52C2B8BAAD}"/>
              </a:ext>
            </a:extLst>
          </p:cNvPr>
          <p:cNvPicPr>
            <a:picLocks noChangeAspect="1"/>
          </p:cNvPicPr>
          <p:nvPr/>
        </p:nvPicPr>
        <p:blipFill>
          <a:blip r:embed="rId4">
            <a:biLevel thresh="25000"/>
          </a:blip>
          <a:stretch>
            <a:fillRect/>
          </a:stretch>
        </p:blipFill>
        <p:spPr>
          <a:xfrm>
            <a:off x="8738510" y="2784908"/>
            <a:ext cx="780179" cy="780179"/>
          </a:xfrm>
          <a:prstGeom prst="rect">
            <a:avLst/>
          </a:prstGeom>
          <a:ln>
            <a:noFill/>
          </a:ln>
        </p:spPr>
      </p:pic>
      <p:pic>
        <p:nvPicPr>
          <p:cNvPr id="170" name="Compute Node 05">
            <a:extLst>
              <a:ext uri="{FF2B5EF4-FFF2-40B4-BE49-F238E27FC236}">
                <a16:creationId xmlns:a16="http://schemas.microsoft.com/office/drawing/2014/main" id="{7F16DDDC-8648-4FA2-AEF2-E08672EE90F9}"/>
              </a:ext>
            </a:extLst>
          </p:cNvPr>
          <p:cNvPicPr>
            <a:picLocks noChangeAspect="1"/>
          </p:cNvPicPr>
          <p:nvPr/>
        </p:nvPicPr>
        <p:blipFill>
          <a:blip r:embed="rId4">
            <a:biLevel thresh="25000"/>
          </a:blip>
          <a:stretch>
            <a:fillRect/>
          </a:stretch>
        </p:blipFill>
        <p:spPr>
          <a:xfrm>
            <a:off x="9569587" y="2784907"/>
            <a:ext cx="780179" cy="780179"/>
          </a:xfrm>
          <a:prstGeom prst="rect">
            <a:avLst/>
          </a:prstGeom>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fade">
                                      <p:cBhvr>
                                        <p:cTn id="45" dur="500"/>
                                        <p:tgtEl>
                                          <p:spTgt spid="1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0"/>
                                        </p:tgtEl>
                                        <p:attrNameLst>
                                          <p:attrName>style.visibility</p:attrName>
                                        </p:attrNameLst>
                                      </p:cBhvr>
                                      <p:to>
                                        <p:strVal val="visible"/>
                                      </p:to>
                                    </p:set>
                                    <p:animEffect transition="in" filter="fade">
                                      <p:cBhvr>
                                        <p:cTn id="5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968CCA-D32A-4105-9E2F-2A6D696A427C}"/>
              </a:ext>
            </a:extLst>
          </p:cNvPr>
          <p:cNvSpPr>
            <a:spLocks noGrp="1"/>
          </p:cNvSpPr>
          <p:nvPr>
            <p:ph type="body" sz="quarter" idx="10"/>
          </p:nvPr>
        </p:nvSpPr>
        <p:spPr>
          <a:xfrm>
            <a:off x="274638" y="1212850"/>
            <a:ext cx="11887200" cy="4124206"/>
          </a:xfrm>
        </p:spPr>
        <p:txBody>
          <a:bodyPr/>
          <a:lstStyle/>
          <a:p>
            <a:r>
              <a:rPr lang="en-US" sz="3600" dirty="0"/>
              <a:t>Azure Overview - Azure and the Modern Data Estate</a:t>
            </a:r>
          </a:p>
          <a:p>
            <a:r>
              <a:rPr lang="en-US" sz="3600" dirty="0"/>
              <a:t>SQL Data Warehouse Architecture &amp; Overview</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8929909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a:t>Scenarios to consider using Replicated tables:</a:t>
            </a:r>
          </a:p>
          <a:p>
            <a:pPr marL="466298" lvl="1" indent="0">
              <a:buNone/>
            </a:pPr>
            <a:r>
              <a:rPr lang="en-US">
                <a:latin typeface="+mj-lt"/>
              </a:rPr>
              <a:t>Star schema reporting</a:t>
            </a:r>
          </a:p>
          <a:p>
            <a:pPr marL="932597" lvl="2" indent="0">
              <a:buNone/>
            </a:pPr>
            <a:r>
              <a:rPr lang="en-US">
                <a:latin typeface="+mj-lt"/>
              </a:rPr>
              <a:t>Dimensions – descriptive entities about fact data</a:t>
            </a:r>
          </a:p>
          <a:p>
            <a:pPr marL="466298" lvl="1" indent="0">
              <a:buNone/>
            </a:pPr>
            <a:r>
              <a:rPr lang="en-US">
                <a:latin typeface="+mj-lt"/>
              </a:rPr>
              <a:t>ETL master data, common domain data used during transaction loading</a:t>
            </a:r>
          </a:p>
          <a:p>
            <a:pPr marL="297371" lvl="1" indent="0">
              <a:buNone/>
            </a:pPr>
            <a:endParaRPr lang="en-US">
              <a:latin typeface="+mj-lt"/>
            </a:endParaRPr>
          </a:p>
          <a:p>
            <a:pPr marL="0" indent="0">
              <a:buNone/>
            </a:pPr>
            <a:endParaRPr lang="en-US"/>
          </a:p>
          <a:p>
            <a:pPr marL="466298" lvl="1" indent="0">
              <a:buNone/>
            </a:pPr>
            <a:endParaRPr lang="en-US"/>
          </a:p>
          <a:p>
            <a:pPr marL="466298" lvl="1" indent="0">
              <a:buNone/>
            </a:pPr>
            <a:endParaRPr lang="en-US"/>
          </a:p>
          <a:p>
            <a:pPr marL="0" indent="0">
              <a:buNone/>
            </a:pPr>
            <a:endParaRPr lang="en-US"/>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CREATE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TABLE</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dbo</a:t>
            </a:r>
            <a:r>
              <a:rPr lang="en-GB" sz="1632" err="1">
                <a:solidFill>
                  <a:srgbClr val="808080"/>
                </a:solidFill>
                <a:highlight>
                  <a:srgbClr val="FFFFFF"/>
                </a:highlight>
                <a:latin typeface="Consolas" panose="020B0609020204030204" pitchFamily="49" charset="0"/>
              </a:rPr>
              <a:t>.</a:t>
            </a:r>
            <a:r>
              <a:rPr lang="en-GB" sz="1632" err="1">
                <a:solidFill>
                  <a:srgbClr val="000000"/>
                </a:solidFill>
                <a:highlight>
                  <a:srgbClr val="FFFFFF"/>
                </a:highlight>
                <a:latin typeface="Consolas" panose="020B0609020204030204" pitchFamily="49" charset="0"/>
              </a:rPr>
              <a:t>DimCustomer</a:t>
            </a:r>
            <a:endParaRPr lang="en-GB" sz="1632">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GeographyKey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CustomerAlternateKey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15</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Title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8</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FirstName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LastName</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BirthDate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Gender               </a:t>
            </a:r>
            <a:r>
              <a:rPr lang="it-IT" sz="1632">
                <a:solidFill>
                  <a:srgbClr val="0000FF"/>
                </a:solidFill>
                <a:highlight>
                  <a:srgbClr val="FFFFFF"/>
                </a:highlight>
                <a:latin typeface="Consolas" panose="020B0609020204030204" pitchFamily="49" charset="0"/>
              </a:rPr>
              <a:t>nvarchar</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1</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a:t>
            </a:r>
            <a:r>
              <a:rPr lang="it-IT" sz="1632">
                <a:solidFill>
                  <a:srgbClr val="808080"/>
                </a:solidFill>
                <a:highlight>
                  <a:srgbClr val="FFFFFF"/>
                </a:highlight>
                <a:latin typeface="Consolas" panose="020B0609020204030204" pitchFamily="49" charset="0"/>
              </a:rPr>
              <a:t>NULL</a:t>
            </a:r>
            <a:endParaRPr lang="it-IT"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EmailAddress</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YearlyIncome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money</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DateFirstPurchase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CLUSTERED</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COLUMNSTORE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DISTRIBUTION</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224">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2"/>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4423134"/>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Typical MDW Architecture</a:t>
            </a:r>
          </a:p>
        </p:txBody>
      </p:sp>
      <p:pic>
        <p:nvPicPr>
          <p:cNvPr id="3" name="Picture 2">
            <a:extLst>
              <a:ext uri="{FF2B5EF4-FFF2-40B4-BE49-F238E27FC236}">
                <a16:creationId xmlns:a16="http://schemas.microsoft.com/office/drawing/2014/main" id="{C9DA93C5-ECA3-479C-BD87-D27FF9ADF09D}"/>
              </a:ext>
            </a:extLst>
          </p:cNvPr>
          <p:cNvPicPr>
            <a:picLocks noChangeAspect="1"/>
          </p:cNvPicPr>
          <p:nvPr/>
        </p:nvPicPr>
        <p:blipFill>
          <a:blip r:embed="rId3"/>
          <a:stretch>
            <a:fillRect/>
          </a:stretch>
        </p:blipFill>
        <p:spPr>
          <a:xfrm>
            <a:off x="273115" y="1049850"/>
            <a:ext cx="12026360" cy="5904769"/>
          </a:xfrm>
          <a:prstGeom prst="rect">
            <a:avLst/>
          </a:prstGeom>
        </p:spPr>
      </p:pic>
    </p:spTree>
    <p:extLst>
      <p:ext uri="{BB962C8B-B14F-4D97-AF65-F5344CB8AC3E}">
        <p14:creationId xmlns:p14="http://schemas.microsoft.com/office/powerpoint/2010/main" val="57169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DD4C-B472-4C4A-ACEB-73B9785BB7D0}"/>
              </a:ext>
            </a:extLst>
          </p:cNvPr>
          <p:cNvSpPr>
            <a:spLocks noGrp="1"/>
          </p:cNvSpPr>
          <p:nvPr>
            <p:ph type="title"/>
          </p:nvPr>
        </p:nvSpPr>
        <p:spPr/>
        <p:txBody>
          <a:bodyPr/>
          <a:lstStyle/>
          <a:p>
            <a:r>
              <a:rPr lang="en-US" dirty="0"/>
              <a:t>Advanced Analytics</a:t>
            </a:r>
          </a:p>
        </p:txBody>
      </p:sp>
      <p:pic>
        <p:nvPicPr>
          <p:cNvPr id="3" name="Picture 2">
            <a:extLst>
              <a:ext uri="{FF2B5EF4-FFF2-40B4-BE49-F238E27FC236}">
                <a16:creationId xmlns:a16="http://schemas.microsoft.com/office/drawing/2014/main" id="{7D0430B5-2E72-40BE-A5C0-0EA182DB98D3}"/>
              </a:ext>
            </a:extLst>
          </p:cNvPr>
          <p:cNvPicPr>
            <a:picLocks noChangeAspect="1"/>
          </p:cNvPicPr>
          <p:nvPr/>
        </p:nvPicPr>
        <p:blipFill>
          <a:blip r:embed="rId3"/>
          <a:stretch>
            <a:fillRect/>
          </a:stretch>
        </p:blipFill>
        <p:spPr>
          <a:xfrm>
            <a:off x="199291" y="1135397"/>
            <a:ext cx="11626787" cy="5792280"/>
          </a:xfrm>
          <a:prstGeom prst="rect">
            <a:avLst/>
          </a:prstGeom>
        </p:spPr>
      </p:pic>
    </p:spTree>
    <p:extLst>
      <p:ext uri="{BB962C8B-B14F-4D97-AF65-F5344CB8AC3E}">
        <p14:creationId xmlns:p14="http://schemas.microsoft.com/office/powerpoint/2010/main" val="413430021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EB4E-CE83-4678-8B79-EA93B73652E4}"/>
              </a:ext>
            </a:extLst>
          </p:cNvPr>
          <p:cNvSpPr>
            <a:spLocks noGrp="1"/>
          </p:cNvSpPr>
          <p:nvPr>
            <p:ph type="title"/>
          </p:nvPr>
        </p:nvSpPr>
        <p:spPr>
          <a:xfrm>
            <a:off x="274298" y="297318"/>
            <a:ext cx="11887878" cy="917444"/>
          </a:xfrm>
        </p:spPr>
        <p:txBody>
          <a:bodyPr/>
          <a:lstStyle/>
          <a:p>
            <a:r>
              <a:rPr lang="en-US" dirty="0"/>
              <a:t>Real-time Analytics</a:t>
            </a:r>
          </a:p>
        </p:txBody>
      </p:sp>
      <p:pic>
        <p:nvPicPr>
          <p:cNvPr id="3" name="Picture 2">
            <a:extLst>
              <a:ext uri="{FF2B5EF4-FFF2-40B4-BE49-F238E27FC236}">
                <a16:creationId xmlns:a16="http://schemas.microsoft.com/office/drawing/2014/main" id="{D5D78DE4-E1C7-4AE9-8A43-9A1D1E8A03E3}"/>
              </a:ext>
            </a:extLst>
          </p:cNvPr>
          <p:cNvPicPr>
            <a:picLocks noChangeAspect="1"/>
          </p:cNvPicPr>
          <p:nvPr/>
        </p:nvPicPr>
        <p:blipFill>
          <a:blip r:embed="rId3"/>
          <a:stretch>
            <a:fillRect/>
          </a:stretch>
        </p:blipFill>
        <p:spPr>
          <a:xfrm>
            <a:off x="427859" y="1059208"/>
            <a:ext cx="10666487" cy="5890447"/>
          </a:xfrm>
          <a:prstGeom prst="rect">
            <a:avLst/>
          </a:prstGeom>
        </p:spPr>
      </p:pic>
    </p:spTree>
    <p:extLst>
      <p:ext uri="{BB962C8B-B14F-4D97-AF65-F5344CB8AC3E}">
        <p14:creationId xmlns:p14="http://schemas.microsoft.com/office/powerpoint/2010/main" val="193456220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5098634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272028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Shared</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Build to fail</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a:p>
            <a:pPr marL="342834" indent="-342834" defTabSz="931684">
              <a:defRPr/>
            </a:pPr>
            <a:r>
              <a:rPr lang="en-US" sz="2040" b="1" dirty="0">
                <a:solidFill>
                  <a:schemeClr val="tx1"/>
                </a:solidFill>
                <a:latin typeface="Segoe UI"/>
              </a:rPr>
              <a:t>Build in Security</a:t>
            </a:r>
            <a:endParaRPr lang="nl-NL" sz="2040" b="1" dirty="0">
              <a:solidFill>
                <a:schemeClr val="tx1"/>
              </a:solidFill>
              <a:latin typeface="Segoe UI"/>
            </a:endParaRPr>
          </a:p>
        </p:txBody>
      </p:sp>
    </p:spTree>
    <p:extLst>
      <p:ext uri="{BB962C8B-B14F-4D97-AF65-F5344CB8AC3E}">
        <p14:creationId xmlns:p14="http://schemas.microsoft.com/office/powerpoint/2010/main" val="28456262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9D2A45-C951-4605-BD60-4C7BFDC342F1}">
  <ds:schemaRefs>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 ds:uri="3756669b-0f6e-4d9f-8abf-62e1e20ea27a"/>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5134</Words>
  <Application>Microsoft Office PowerPoint</Application>
  <PresentationFormat>Custom</PresentationFormat>
  <Paragraphs>1516</Paragraphs>
  <Slides>60</Slides>
  <Notes>47</Notes>
  <HiddenSlides>3</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60</vt:i4>
      </vt:variant>
    </vt:vector>
  </HeadingPairs>
  <TitlesOfParts>
    <vt:vector size="81"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 - TBD</vt:lpstr>
      <vt:lpstr>Important Info</vt:lpstr>
      <vt:lpstr>Topics</vt:lpstr>
      <vt:lpstr>Azure and the Modern Data Estate </vt:lpstr>
      <vt:lpstr>PowerPoint Presentation</vt:lpstr>
      <vt:lpstr>Moving up the stack</vt:lpstr>
      <vt:lpstr>PowerPoint Presentation</vt:lpstr>
      <vt:lpstr>PowerPoint Presentation</vt:lpstr>
      <vt:lpstr>PowerPoint Presentation</vt:lpstr>
      <vt:lpstr>Data services</vt:lpstr>
      <vt:lpstr>PowerPoint Presentation</vt:lpstr>
      <vt:lpstr>PowerPoint Presentation</vt:lpstr>
      <vt:lpstr>Modern Data Architecture </vt:lpstr>
      <vt:lpstr>cloud Data Warehouse</vt:lpstr>
      <vt:lpstr>Modern Data Warehouse</vt:lpstr>
      <vt:lpstr>Modern Data Warehouse</vt:lpstr>
      <vt:lpstr>Auto scaling Data Warehouse</vt:lpstr>
      <vt:lpstr>Data Warehouse migration</vt:lpstr>
      <vt:lpstr>hub &amp; Spoke architecture for bi </vt:lpstr>
      <vt:lpstr>Real time analytics</vt:lpstr>
      <vt:lpstr>Consumption patterns </vt:lpstr>
      <vt:lpstr>Suitable workloads </vt:lpstr>
      <vt:lpstr>Unsuitable workloads</vt:lpstr>
      <vt:lpstr>Big Data &amp; SQLDW</vt:lpstr>
      <vt:lpstr>Azure SQL Data Warehouse  Architecture &amp; Overview </vt:lpstr>
      <vt:lpstr>Azure SQL DW Service</vt:lpstr>
      <vt:lpstr>SQL DW Fundamentals</vt:lpstr>
      <vt:lpstr>Data Warehouse Units</vt:lpstr>
      <vt:lpstr>Separate compute from storage </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&amp; Partitioning </vt:lpstr>
      <vt:lpstr>Polybase</vt:lpstr>
      <vt:lpstr>Polybase parallel load from Azure Storage</vt:lpstr>
      <vt:lpstr>Additional Resources</vt:lpstr>
      <vt:lpstr>Q&amp;A</vt:lpstr>
      <vt:lpstr>Typical MDW Architecture</vt:lpstr>
      <vt:lpstr>Advanced Analytics</vt:lpstr>
      <vt:lpstr>Real-time Analytics</vt:lpstr>
      <vt:lpstr>Azure SQL Data Warehouse  Architecture &amp; Overview </vt:lpstr>
      <vt:lpstr>Dynamic Resource Classes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2019-09-09T23:37:15Z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